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</p:sldMasterIdLst>
  <p:notesMasterIdLst>
    <p:notesMasterId r:id="rId71"/>
  </p:notesMasterIdLst>
  <p:sldIdLst>
    <p:sldId id="256" r:id="rId4"/>
    <p:sldId id="257" r:id="rId5"/>
    <p:sldId id="258" r:id="rId6"/>
    <p:sldId id="325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3" r:id="rId40"/>
    <p:sldId id="292" r:id="rId41"/>
    <p:sldId id="294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4" r:id="rId50"/>
    <p:sldId id="323" r:id="rId51"/>
    <p:sldId id="322" r:id="rId52"/>
    <p:sldId id="32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87"/>
    <p:restoredTop sz="94674"/>
  </p:normalViewPr>
  <p:slideViewPr>
    <p:cSldViewPr snapToGrid="0" snapToObjects="1">
      <p:cViewPr varScale="1">
        <p:scale>
          <a:sx n="64" d="100"/>
          <a:sy n="64" d="100"/>
        </p:scale>
        <p:origin x="507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" Type="http://schemas.openxmlformats.org/officeDocument/2006/relationships/slide" Target="slides/slide4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12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122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123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124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828B689E-36DB-4FFE-AE09-3B9B35474164}" type="slidenum">
              <a:rPr lang="en-US" sz="1400">
                <a:latin typeface="Times New Roman"/>
              </a:r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1929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2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7EFD9C0-4707-419B-B74B-D48DC1F761E2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72135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4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6B545A65-F5B1-47D9-B7E9-8AD506572E3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547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4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2F2F2CA7-6B8B-4B7B-9EEE-7A1F44773CEE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9865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4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D92628C-4074-4E78-8851-2C3DA29B5CA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2781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5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4D67C5F0-568E-4688-A309-B4B19236E483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5324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5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EB598060-2C5E-4217-945E-0200B462435D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6768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5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475F773-2ADA-4E27-ABF6-13DCB4A1837D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70928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5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F16A2EB-E00B-4E93-9E9F-3FDB441B19D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553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BC967310-4E1C-4D77-9D0D-E9D53D6814D7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0268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69360062-7FF5-4B68-AF36-9E0FAF084C1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7591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75B3FA0-82C1-46BA-AFBE-A1E879786266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2457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2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1F45C2C-EC1D-4DEB-AE40-DA2AA9063F1A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02872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10623B3B-60E7-4A19-B8B3-8775C090416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99106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10623B3B-60E7-4A19-B8B3-8775C090416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38598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9B9DFB7E-70F5-4B4D-8B80-A8A8C90B024A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09452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7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928C7F7B-6302-4E5E-839E-3DF3CB84D45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57955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7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66BB0070-7270-494E-8C29-AC72E99C893C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89189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7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C733A05-FD61-4E2B-822F-A0364CFD495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19965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7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8FA32F99-31CA-4244-BB11-D9D8BEBDCC0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22157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7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23DA2FE7-6F98-46B3-9C93-EF5DC45CB26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19664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8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628ED5AF-EF40-48AC-811E-8A021E56542E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59592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8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4BA3D440-59D6-47EF-A0A5-94A967D2822D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6750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3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B365C84-A794-465F-A8D7-E001AF6F8AE6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62976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8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937A7800-D5F9-4AF1-9AAB-586937CE5728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86641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8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2765F21-E472-4FC2-95D4-6F7CB91094CB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06510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8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FC6D194E-8E9E-473A-8231-4042DEC9BB6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58634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9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B1BCA22-B058-4353-B799-8945951D761C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28931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9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9AD45F9-C15C-4D8F-99E8-D206A3DABFB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1395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9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72D15D5E-127D-454D-A136-E1CE1F7EE8A3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8876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3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0D2B2686-059A-4BF0-8479-A0267EBB724C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806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3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095F2394-8254-4536-A53B-623C251EA79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7134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3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F933440D-8AF1-442A-A932-E77246B2BC3E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412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3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754085C-B561-4960-B5B4-20CBC309F4C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4283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4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3EC3A067-E4FA-45C6-8DB0-01D944D822AD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4992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4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C0D2CA4-89A2-4486-B629-605BB0B5B93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8240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9" name="Picture 38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0" name="Picture 39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304920" y="0"/>
            <a:ext cx="5470200" cy="3030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8" name="Picture 77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9" name="Picture 78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304920" y="0"/>
            <a:ext cx="5470200" cy="3030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18" name="Picture 117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9" name="Picture 118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304920" y="0"/>
            <a:ext cx="5470200" cy="3030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1D1A36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CustomShape 2"/>
          <p:cNvSpPr/>
          <p:nvPr/>
        </p:nvSpPr>
        <p:spPr>
          <a:xfrm>
            <a:off x="426960" y="3737520"/>
            <a:ext cx="6335640" cy="3384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426960" y="3962520"/>
            <a:ext cx="3535200" cy="45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ctr"/>
          <a:lstStyle/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/>
                <a:ea typeface="Roboto"/>
              </a:rPr>
              <a:t>The Coding Bootcamp |</a:t>
            </a:r>
            <a:endParaRPr/>
          </a:p>
        </p:txBody>
      </p:sp>
      <p:sp>
        <p:nvSpPr>
          <p:cNvPr id="3" name="CustomShape 4"/>
          <p:cNvSpPr/>
          <p:nvPr/>
        </p:nvSpPr>
        <p:spPr>
          <a:xfrm>
            <a:off x="6247440" y="6540120"/>
            <a:ext cx="278712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/>
              </a:rPr>
              <a:t>© </a:t>
            </a:r>
            <a:r>
              <a:rPr lang="en-US" sz="800" strike="noStrike">
                <a:solidFill>
                  <a:srgbClr val="FFFFFF"/>
                </a:solidFill>
                <a:latin typeface="Arial"/>
                <a:ea typeface="Roboto"/>
              </a:rPr>
              <a:t>2016 | Coding Boot Camp - All Rights Reserved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strike="noStrike">
                <a:solidFill>
                  <a:srgbClr val="FFFFFF"/>
                </a:solidFill>
                <a:latin typeface="Arial"/>
              </a:rPr>
              <a:t>Lesson Title</a:t>
            </a:r>
            <a:endParaRPr/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3370320" y="4034880"/>
            <a:ext cx="2269800" cy="38052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Seventh Outline LevelMonth, Day, Year</a:t>
            </a:r>
            <a:endParaRPr/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397080" y="2504160"/>
            <a:ext cx="2700000" cy="38052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Seventh Outline LevelDay X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6418800"/>
            <a:ext cx="9155520" cy="457560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/>
          </a:p>
        </p:txBody>
      </p:sp>
      <p:sp>
        <p:nvSpPr>
          <p:cNvPr id="43" name="CustomShape 3"/>
          <p:cNvSpPr/>
          <p:nvPr/>
        </p:nvSpPr>
        <p:spPr>
          <a:xfrm>
            <a:off x="6247440" y="6540120"/>
            <a:ext cx="278712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/>
              </a:rPr>
              <a:t>© </a:t>
            </a:r>
            <a:r>
              <a:rPr lang="en-US" sz="800" strike="noStrike">
                <a:solidFill>
                  <a:srgbClr val="FFFFFF"/>
                </a:solidFill>
                <a:latin typeface="Arial"/>
                <a:ea typeface="Roboto"/>
              </a:rPr>
              <a:t>2016 | Coding Boot Camp - All Rights Reserved</a:t>
            </a:r>
            <a:endParaRPr/>
          </a:p>
        </p:txBody>
      </p:sp>
      <p:sp>
        <p:nvSpPr>
          <p:cNvPr id="44" name="Line 4"/>
          <p:cNvSpPr/>
          <p:nvPr/>
        </p:nvSpPr>
        <p:spPr>
          <a:xfrm>
            <a:off x="0" y="653760"/>
            <a:ext cx="9144000" cy="0"/>
          </a:xfrm>
          <a:prstGeom prst="line">
            <a:avLst/>
          </a:prstGeom>
          <a:ln w="41400">
            <a:solidFill>
              <a:srgbClr val="C83232"/>
            </a:solidFill>
          </a:ln>
        </p:spPr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1D1A36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" name="CustomShape 2"/>
          <p:cNvSpPr/>
          <p:nvPr/>
        </p:nvSpPr>
        <p:spPr>
          <a:xfrm>
            <a:off x="426960" y="3737520"/>
            <a:ext cx="6335640" cy="3384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CustomShape 3"/>
          <p:cNvSpPr/>
          <p:nvPr/>
        </p:nvSpPr>
        <p:spPr>
          <a:xfrm>
            <a:off x="1425240" y="3852000"/>
            <a:ext cx="6457680" cy="54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CustomShape 4"/>
          <p:cNvSpPr/>
          <p:nvPr/>
        </p:nvSpPr>
        <p:spPr>
          <a:xfrm>
            <a:off x="6247440" y="6540120"/>
            <a:ext cx="278712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/>
              </a:rPr>
              <a:t>© </a:t>
            </a:r>
            <a:r>
              <a:rPr lang="en-US" sz="800" strike="noStrike">
                <a:solidFill>
                  <a:srgbClr val="FFFFFF"/>
                </a:solidFill>
                <a:latin typeface="Arial"/>
                <a:ea typeface="Roboto"/>
              </a:rPr>
              <a:t>2016 | Coding Boot Camp - All Rights Reserved</a:t>
            </a:r>
            <a:endParaRPr/>
          </a:p>
        </p:txBody>
      </p:sp>
      <p:sp>
        <p:nvSpPr>
          <p:cNvPr id="84" name="PlaceHolder 5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Section Title</a:t>
            </a:r>
            <a:endParaRPr/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8.png"/><Relationship Id="rId4" Type="http://schemas.openxmlformats.org/officeDocument/2006/relationships/image" Target="../media/image10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8.png"/><Relationship Id="rId4" Type="http://schemas.openxmlformats.org/officeDocument/2006/relationships/image" Target="../media/image10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jpeg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jpeg"/><Relationship Id="rId4" Type="http://schemas.openxmlformats.org/officeDocument/2006/relationships/image" Target="../media/image4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jpeg"/><Relationship Id="rId4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ingbootcamp.hosted.panopto.com/Panopto/Pages/Sessions/List.aspx#folderID=%22a861b8a7-d36b-4db4-8f51-6c644260cee1%22&amp;folderSets=%22all%22" TargetMode="External"/><Relationship Id="rId2" Type="http://schemas.openxmlformats.org/officeDocument/2006/relationships/hyperlink" Target="https://codingbootcamp.hosted.panopto.com/Panopto/Pages/Sessions/List.aspx#folderID=%22300e5b55-53fe-41e7-8af2-f7d6a8422f30%22&amp;folderSets=%22all%22" TargetMode="Externa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Going Live</a:t>
            </a:r>
            <a:endParaRPr/>
          </a:p>
        </p:txBody>
      </p:sp>
      <p:sp>
        <p:nvSpPr>
          <p:cNvPr id="126" name="TextShape 2"/>
          <p:cNvSpPr txBox="1"/>
          <p:nvPr/>
        </p:nvSpPr>
        <p:spPr>
          <a:xfrm>
            <a:off x="3370320" y="4034880"/>
            <a:ext cx="2269800" cy="3805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strike="noStrike" dirty="0" smtClean="0">
                <a:solidFill>
                  <a:srgbClr val="FFFFFF"/>
                </a:solidFill>
                <a:latin typeface="Arial"/>
              </a:rPr>
              <a:t>June 18, 2017</a:t>
            </a:r>
            <a:endParaRPr dirty="0"/>
          </a:p>
        </p:txBody>
      </p:sp>
      <p:sp>
        <p:nvSpPr>
          <p:cNvPr id="127" name="TextShape 3"/>
          <p:cNvSpPr txBox="1"/>
          <p:nvPr/>
        </p:nvSpPr>
        <p:spPr>
          <a:xfrm>
            <a:off x="397080" y="2504160"/>
            <a:ext cx="2700000" cy="3805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Day 4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icture 2"/>
          <p:cNvPicPr/>
          <p:nvPr/>
        </p:nvPicPr>
        <p:blipFill>
          <a:blip r:embed="rId2"/>
          <a:stretch/>
        </p:blipFill>
        <p:spPr>
          <a:xfrm>
            <a:off x="1600200" y="990720"/>
            <a:ext cx="6400440" cy="5177160"/>
          </a:xfrm>
          <a:prstGeom prst="rect">
            <a:avLst/>
          </a:prstGeom>
          <a:ln>
            <a:noFill/>
          </a:ln>
        </p:spPr>
      </p:pic>
      <p:sp>
        <p:nvSpPr>
          <p:cNvPr id="148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Full-Stack Development?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Intro to Console</a:t>
            </a:r>
            <a:endParaRPr/>
          </a:p>
        </p:txBody>
      </p:sp>
      <p:pic>
        <p:nvPicPr>
          <p:cNvPr id="150" name="Picture 4"/>
          <p:cNvPicPr/>
          <p:nvPr/>
        </p:nvPicPr>
        <p:blipFill>
          <a:blip r:embed="rId2"/>
          <a:stretch/>
        </p:blipFill>
        <p:spPr>
          <a:xfrm>
            <a:off x="990720" y="847080"/>
            <a:ext cx="7619760" cy="546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&lt;title&gt; Intro to HTML &lt;/title&gt;</a:t>
            </a:r>
            <a:endParaRPr/>
          </a:p>
        </p:txBody>
      </p:sp>
      <p:pic>
        <p:nvPicPr>
          <p:cNvPr id="152" name="Picture 2"/>
          <p:cNvPicPr/>
          <p:nvPr/>
        </p:nvPicPr>
        <p:blipFill>
          <a:blip r:embed="rId2"/>
          <a:stretch/>
        </p:blipFill>
        <p:spPr>
          <a:xfrm>
            <a:off x="0" y="911520"/>
            <a:ext cx="4101480" cy="4101480"/>
          </a:xfrm>
          <a:prstGeom prst="rect">
            <a:avLst/>
          </a:prstGeom>
          <a:ln>
            <a:noFill/>
          </a:ln>
        </p:spPr>
      </p:pic>
      <p:pic>
        <p:nvPicPr>
          <p:cNvPr id="153" name="Picture 4"/>
          <p:cNvPicPr/>
          <p:nvPr/>
        </p:nvPicPr>
        <p:blipFill>
          <a:blip r:embed="rId3"/>
          <a:stretch/>
        </p:blipFill>
        <p:spPr>
          <a:xfrm>
            <a:off x="4127400" y="940680"/>
            <a:ext cx="4775760" cy="4141080"/>
          </a:xfrm>
          <a:prstGeom prst="rect">
            <a:avLst/>
          </a:prstGeom>
          <a:ln>
            <a:noFill/>
          </a:ln>
        </p:spPr>
      </p:pic>
      <p:sp>
        <p:nvSpPr>
          <p:cNvPr id="154" name="CustomShape 2"/>
          <p:cNvSpPr/>
          <p:nvPr/>
        </p:nvSpPr>
        <p:spPr>
          <a:xfrm>
            <a:off x="0" y="5293440"/>
            <a:ext cx="9155520" cy="10558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3"/>
          <p:cNvSpPr/>
          <p:nvPr/>
        </p:nvSpPr>
        <p:spPr>
          <a:xfrm>
            <a:off x="173880" y="5334120"/>
            <a:ext cx="8795880" cy="100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>
                <a:solidFill>
                  <a:srgbClr val="FFFFFF"/>
                </a:solidFill>
                <a:latin typeface="Arial"/>
                <a:ea typeface="Roboto"/>
              </a:rPr>
              <a:t>HTML </a:t>
            </a:r>
            <a:r>
              <a:rPr lang="en-US" sz="2000" strike="noStrike">
                <a:solidFill>
                  <a:srgbClr val="FFFFFF"/>
                </a:solidFill>
                <a:latin typeface="Arial"/>
                <a:ea typeface="Roboto"/>
              </a:rPr>
              <a:t>is one of the three base languages behind </a:t>
            </a:r>
            <a:r>
              <a:rPr lang="en-US" sz="2000" u="sng" strike="noStrike">
                <a:solidFill>
                  <a:srgbClr val="FFFFFF"/>
                </a:solidFill>
                <a:latin typeface="Arial"/>
                <a:ea typeface="Roboto"/>
              </a:rPr>
              <a:t>every single website</a:t>
            </a:r>
            <a:r>
              <a:rPr lang="en-US" sz="2000" strike="noStrike">
                <a:solidFill>
                  <a:srgbClr val="FFFFFF"/>
                </a:solidFill>
                <a:latin typeface="Arial"/>
                <a:ea typeface="Roboto"/>
              </a:rPr>
              <a:t>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>
                <a:solidFill>
                  <a:srgbClr val="FFFFFF"/>
                </a:solidFill>
                <a:latin typeface="Arial"/>
                <a:ea typeface="Roboto"/>
              </a:rPr>
              <a:t>It defines all of the basic content and a </a:t>
            </a:r>
            <a:r>
              <a:rPr lang="en-US" sz="2000" i="1" strike="noStrike">
                <a:solidFill>
                  <a:srgbClr val="FFFFFF"/>
                </a:solidFill>
                <a:latin typeface="Arial"/>
                <a:ea typeface="Roboto"/>
              </a:rPr>
              <a:t>bit</a:t>
            </a:r>
            <a:r>
              <a:rPr lang="en-US" sz="2000" strike="noStrike">
                <a:solidFill>
                  <a:srgbClr val="FFFFFF"/>
                </a:solidFill>
                <a:latin typeface="Arial"/>
                <a:ea typeface="Roboto"/>
              </a:rPr>
              <a:t> of formatting.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Pushing and Pulling to GitHub</a:t>
            </a:r>
            <a:endParaRPr/>
          </a:p>
        </p:txBody>
      </p:sp>
      <p:sp>
        <p:nvSpPr>
          <p:cNvPr id="157" name="CustomShape 2"/>
          <p:cNvSpPr/>
          <p:nvPr/>
        </p:nvSpPr>
        <p:spPr>
          <a:xfrm>
            <a:off x="0" y="865080"/>
            <a:ext cx="9143640" cy="15206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8" name="Picture 10"/>
          <p:cNvPicPr/>
          <p:nvPr/>
        </p:nvPicPr>
        <p:blipFill>
          <a:blip r:embed="rId2"/>
          <a:stretch/>
        </p:blipFill>
        <p:spPr>
          <a:xfrm>
            <a:off x="2133720" y="123084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59" name="Picture 10"/>
          <p:cNvPicPr/>
          <p:nvPr/>
        </p:nvPicPr>
        <p:blipFill>
          <a:blip r:embed="rId2"/>
          <a:stretch/>
        </p:blipFill>
        <p:spPr>
          <a:xfrm>
            <a:off x="3269160" y="122328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60" name="Picture 35"/>
          <p:cNvPicPr/>
          <p:nvPr/>
        </p:nvPicPr>
        <p:blipFill>
          <a:blip r:embed="rId2"/>
          <a:stretch/>
        </p:blipFill>
        <p:spPr>
          <a:xfrm>
            <a:off x="4404960" y="122112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61" name="Picture 10"/>
          <p:cNvPicPr/>
          <p:nvPr/>
        </p:nvPicPr>
        <p:blipFill>
          <a:blip r:embed="rId2"/>
          <a:stretch/>
        </p:blipFill>
        <p:spPr>
          <a:xfrm>
            <a:off x="5540760" y="122112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62" name="Picture 2"/>
          <p:cNvPicPr/>
          <p:nvPr/>
        </p:nvPicPr>
        <p:blipFill>
          <a:blip r:embed="rId3"/>
          <a:stretch/>
        </p:blipFill>
        <p:spPr>
          <a:xfrm>
            <a:off x="235080" y="855360"/>
            <a:ext cx="1511280" cy="1511280"/>
          </a:xfrm>
          <a:prstGeom prst="rect">
            <a:avLst/>
          </a:prstGeom>
          <a:ln>
            <a:noFill/>
          </a:ln>
        </p:spPr>
      </p:pic>
      <p:sp>
        <p:nvSpPr>
          <p:cNvPr id="163" name="CustomShape 3"/>
          <p:cNvSpPr/>
          <p:nvPr/>
        </p:nvSpPr>
        <p:spPr>
          <a:xfrm rot="5400000">
            <a:off x="1596600" y="2007360"/>
            <a:ext cx="873000" cy="1081440"/>
          </a:xfrm>
          <a:prstGeom prst="bentConnector2">
            <a:avLst/>
          </a:prstGeom>
          <a:noFill/>
          <a:ln w="666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420640" y="86760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/>
              </a:rPr>
              <a:t>1</a:t>
            </a:r>
            <a:endParaRPr/>
          </a:p>
        </p:txBody>
      </p:sp>
      <p:sp>
        <p:nvSpPr>
          <p:cNvPr id="165" name="CustomShape 5"/>
          <p:cNvSpPr/>
          <p:nvPr/>
        </p:nvSpPr>
        <p:spPr>
          <a:xfrm>
            <a:off x="3540240" y="86508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/>
              </a:rPr>
              <a:t>2</a:t>
            </a:r>
            <a:endParaRPr/>
          </a:p>
        </p:txBody>
      </p:sp>
      <p:sp>
        <p:nvSpPr>
          <p:cNvPr id="166" name="CustomShape 6"/>
          <p:cNvSpPr/>
          <p:nvPr/>
        </p:nvSpPr>
        <p:spPr>
          <a:xfrm>
            <a:off x="4620960" y="87192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/>
              </a:rPr>
              <a:t>3</a:t>
            </a:r>
            <a:endParaRPr/>
          </a:p>
        </p:txBody>
      </p:sp>
      <p:sp>
        <p:nvSpPr>
          <p:cNvPr id="167" name="CustomShape 7"/>
          <p:cNvSpPr/>
          <p:nvPr/>
        </p:nvSpPr>
        <p:spPr>
          <a:xfrm>
            <a:off x="5876280" y="87192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/>
              </a:rPr>
              <a:t>4</a:t>
            </a:r>
            <a:endParaRPr/>
          </a:p>
        </p:txBody>
      </p:sp>
      <p:sp>
        <p:nvSpPr>
          <p:cNvPr id="168" name="CustomShape 8"/>
          <p:cNvSpPr/>
          <p:nvPr/>
        </p:nvSpPr>
        <p:spPr>
          <a:xfrm flipV="1">
            <a:off x="1492200" y="2104200"/>
            <a:ext cx="2217240" cy="1237680"/>
          </a:xfrm>
          <a:prstGeom prst="bentConnector2">
            <a:avLst/>
          </a:prstGeom>
          <a:noFill/>
          <a:ln w="666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9"/>
          <p:cNvSpPr/>
          <p:nvPr/>
        </p:nvSpPr>
        <p:spPr>
          <a:xfrm>
            <a:off x="1567440" y="2546280"/>
            <a:ext cx="10026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/>
              </a:rPr>
              <a:t>Pull Code</a:t>
            </a:r>
            <a:endParaRPr/>
          </a:p>
        </p:txBody>
      </p:sp>
      <p:sp>
        <p:nvSpPr>
          <p:cNvPr id="170" name="CustomShape 10"/>
          <p:cNvSpPr/>
          <p:nvPr/>
        </p:nvSpPr>
        <p:spPr>
          <a:xfrm>
            <a:off x="2592720" y="2962080"/>
            <a:ext cx="11091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/>
              </a:rPr>
              <a:t>Push Code</a:t>
            </a:r>
            <a:endParaRPr/>
          </a:p>
        </p:txBody>
      </p:sp>
      <p:sp>
        <p:nvSpPr>
          <p:cNvPr id="171" name="CustomShape 11"/>
          <p:cNvSpPr/>
          <p:nvPr/>
        </p:nvSpPr>
        <p:spPr>
          <a:xfrm rot="5400000">
            <a:off x="843480" y="2748960"/>
            <a:ext cx="2379240" cy="1081440"/>
          </a:xfrm>
          <a:prstGeom prst="bentConnector2">
            <a:avLst/>
          </a:prstGeom>
          <a:noFill/>
          <a:ln w="666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12"/>
          <p:cNvSpPr/>
          <p:nvPr/>
        </p:nvSpPr>
        <p:spPr>
          <a:xfrm flipV="1">
            <a:off x="1563840" y="2086560"/>
            <a:ext cx="3151800" cy="2602080"/>
          </a:xfrm>
          <a:prstGeom prst="bentConnector3">
            <a:avLst>
              <a:gd name="adj1" fmla="val 100361"/>
            </a:avLst>
          </a:prstGeom>
          <a:noFill/>
          <a:ln w="666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13"/>
          <p:cNvSpPr/>
          <p:nvPr/>
        </p:nvSpPr>
        <p:spPr>
          <a:xfrm>
            <a:off x="3747240" y="4818240"/>
            <a:ext cx="11091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/>
              </a:rPr>
              <a:t>Push Code</a:t>
            </a:r>
            <a:endParaRPr/>
          </a:p>
        </p:txBody>
      </p:sp>
      <p:sp>
        <p:nvSpPr>
          <p:cNvPr id="174" name="CustomShape 14"/>
          <p:cNvSpPr/>
          <p:nvPr/>
        </p:nvSpPr>
        <p:spPr>
          <a:xfrm>
            <a:off x="1567440" y="4084920"/>
            <a:ext cx="10026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/>
              </a:rPr>
              <a:t>Pull Code</a:t>
            </a:r>
            <a:endParaRPr/>
          </a:p>
        </p:txBody>
      </p:sp>
      <p:sp>
        <p:nvSpPr>
          <p:cNvPr id="175" name="CustomShape 15"/>
          <p:cNvSpPr/>
          <p:nvPr/>
        </p:nvSpPr>
        <p:spPr>
          <a:xfrm rot="10800000" flipV="1">
            <a:off x="2088180" y="2215260"/>
            <a:ext cx="3653640" cy="3479040"/>
          </a:xfrm>
          <a:prstGeom prst="bentConnector3">
            <a:avLst>
              <a:gd name="adj1" fmla="val -398"/>
            </a:avLst>
          </a:prstGeom>
          <a:noFill/>
          <a:ln w="666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16"/>
          <p:cNvSpPr/>
          <p:nvPr/>
        </p:nvSpPr>
        <p:spPr>
          <a:xfrm>
            <a:off x="4140720" y="5325840"/>
            <a:ext cx="10026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/>
              </a:rPr>
              <a:t>Pull Code</a:t>
            </a:r>
            <a:endParaRPr/>
          </a:p>
        </p:txBody>
      </p:sp>
      <p:sp>
        <p:nvSpPr>
          <p:cNvPr id="177" name="CustomShape 17"/>
          <p:cNvSpPr/>
          <p:nvPr/>
        </p:nvSpPr>
        <p:spPr>
          <a:xfrm flipV="1">
            <a:off x="1563840" y="2102040"/>
            <a:ext cx="4416840" cy="3934800"/>
          </a:xfrm>
          <a:prstGeom prst="bentConnector2">
            <a:avLst/>
          </a:prstGeom>
          <a:noFill/>
          <a:ln w="666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CustomShape 18"/>
          <p:cNvSpPr/>
          <p:nvPr/>
        </p:nvSpPr>
        <p:spPr>
          <a:xfrm>
            <a:off x="4866480" y="5744520"/>
            <a:ext cx="11091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/>
              </a:rPr>
              <a:t>Push Code</a:t>
            </a:r>
            <a:endParaRPr/>
          </a:p>
        </p:txBody>
      </p:sp>
      <p:sp>
        <p:nvSpPr>
          <p:cNvPr id="179" name="CustomShape 19"/>
          <p:cNvSpPr/>
          <p:nvPr/>
        </p:nvSpPr>
        <p:spPr>
          <a:xfrm>
            <a:off x="6576840" y="1442880"/>
            <a:ext cx="14367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u="sng" strike="noStrike">
                <a:solidFill>
                  <a:srgbClr val="000000"/>
                </a:solidFill>
                <a:latin typeface="Arial"/>
              </a:rPr>
              <a:t>GitHub Branch</a:t>
            </a:r>
            <a:endParaRPr/>
          </a:p>
        </p:txBody>
      </p:sp>
      <p:pic>
        <p:nvPicPr>
          <p:cNvPr id="180" name="Picture 2"/>
          <p:cNvPicPr/>
          <p:nvPr/>
        </p:nvPicPr>
        <p:blipFill>
          <a:blip r:embed="rId4"/>
          <a:stretch/>
        </p:blipFill>
        <p:spPr>
          <a:xfrm>
            <a:off x="218520" y="2605320"/>
            <a:ext cx="1271160" cy="1052640"/>
          </a:xfrm>
          <a:prstGeom prst="rect">
            <a:avLst/>
          </a:prstGeom>
          <a:ln>
            <a:noFill/>
          </a:ln>
        </p:spPr>
      </p:pic>
      <p:pic>
        <p:nvPicPr>
          <p:cNvPr id="181" name="Picture 2"/>
          <p:cNvPicPr/>
          <p:nvPr/>
        </p:nvPicPr>
        <p:blipFill>
          <a:blip r:embed="rId5"/>
          <a:stretch/>
        </p:blipFill>
        <p:spPr>
          <a:xfrm>
            <a:off x="453960" y="3793680"/>
            <a:ext cx="904320" cy="1109520"/>
          </a:xfrm>
          <a:prstGeom prst="rect">
            <a:avLst/>
          </a:prstGeom>
          <a:ln>
            <a:noFill/>
          </a:ln>
        </p:spPr>
      </p:pic>
      <p:pic>
        <p:nvPicPr>
          <p:cNvPr id="182" name="Picture 57"/>
          <p:cNvPicPr/>
          <p:nvPr/>
        </p:nvPicPr>
        <p:blipFill>
          <a:blip r:embed="rId6"/>
          <a:srcRect l="31594" r="27624"/>
          <a:stretch/>
        </p:blipFill>
        <p:spPr>
          <a:xfrm>
            <a:off x="441000" y="5134680"/>
            <a:ext cx="897480" cy="1119240"/>
          </a:xfrm>
          <a:prstGeom prst="rect">
            <a:avLst/>
          </a:prstGeom>
          <a:ln>
            <a:noFill/>
          </a:ln>
        </p:spPr>
      </p:pic>
      <p:sp>
        <p:nvSpPr>
          <p:cNvPr id="183" name="CustomShape 20"/>
          <p:cNvSpPr/>
          <p:nvPr/>
        </p:nvSpPr>
        <p:spPr>
          <a:xfrm rot="5400000">
            <a:off x="2201400" y="2772360"/>
            <a:ext cx="2379240" cy="1081440"/>
          </a:xfrm>
          <a:prstGeom prst="bentConnector2">
            <a:avLst/>
          </a:prstGeom>
          <a:noFill/>
          <a:ln w="666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21"/>
          <p:cNvSpPr/>
          <p:nvPr/>
        </p:nvSpPr>
        <p:spPr>
          <a:xfrm>
            <a:off x="2925360" y="4084920"/>
            <a:ext cx="10026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/>
              </a:rPr>
              <a:t>Pull Code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CustomShape 2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CSS Syntax</a:t>
            </a:r>
            <a:endParaRPr/>
          </a:p>
        </p:txBody>
      </p:sp>
      <p:sp>
        <p:nvSpPr>
          <p:cNvPr id="187" name="CustomShape 3"/>
          <p:cNvSpPr/>
          <p:nvPr/>
        </p:nvSpPr>
        <p:spPr>
          <a:xfrm>
            <a:off x="457200" y="828000"/>
            <a:ext cx="8152920" cy="335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 smtClean="0">
                <a:solidFill>
                  <a:srgbClr val="000000"/>
                </a:solidFill>
                <a:latin typeface="Arial"/>
              </a:rPr>
              <a:t> CSS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works by hooking onto 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selectors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added into HTML using “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classes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and 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identifiers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”.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 smtClean="0">
                <a:solidFill>
                  <a:srgbClr val="000000"/>
                </a:solidFill>
                <a:latin typeface="Arial"/>
              </a:rPr>
              <a:t> Once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hooked, we apply 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styles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to those HTML elements using CSS.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88" name="Picture 2"/>
          <p:cNvPicPr/>
          <p:nvPr/>
        </p:nvPicPr>
        <p:blipFill>
          <a:blip r:embed="rId2"/>
          <a:stretch/>
        </p:blipFill>
        <p:spPr>
          <a:xfrm>
            <a:off x="361440" y="2629800"/>
            <a:ext cx="8409240" cy="288288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The Concept of “Flow”</a:t>
            </a:r>
            <a:endParaRPr/>
          </a:p>
        </p:txBody>
      </p:sp>
      <p:pic>
        <p:nvPicPr>
          <p:cNvPr id="191" name="Picture 2"/>
          <p:cNvPicPr/>
          <p:nvPr/>
        </p:nvPicPr>
        <p:blipFill>
          <a:blip r:embed="rId2"/>
          <a:stretch/>
        </p:blipFill>
        <p:spPr>
          <a:xfrm>
            <a:off x="914400" y="726480"/>
            <a:ext cx="7386120" cy="3692880"/>
          </a:xfrm>
          <a:prstGeom prst="rect">
            <a:avLst/>
          </a:prstGeom>
          <a:ln>
            <a:noFill/>
          </a:ln>
        </p:spPr>
      </p:pic>
      <p:sp>
        <p:nvSpPr>
          <p:cNvPr id="192" name="CustomShape 3"/>
          <p:cNvSpPr/>
          <p:nvPr/>
        </p:nvSpPr>
        <p:spPr>
          <a:xfrm>
            <a:off x="304920" y="4419720"/>
            <a:ext cx="8610120" cy="198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 smtClean="0">
                <a:solidFill>
                  <a:srgbClr val="000000"/>
                </a:solidFill>
                <a:latin typeface="Arial"/>
              </a:rPr>
              <a:t> In 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HTML/CSS, (by default) every element displayed is governed by a concept called “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flow.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”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 smtClean="0">
                <a:solidFill>
                  <a:srgbClr val="000000"/>
                </a:solidFill>
                <a:latin typeface="Arial"/>
              </a:rPr>
              <a:t> This 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means that HTML elements force their adjacent elements to 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flow around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them. 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The Box Model</a:t>
            </a:r>
            <a:endParaRPr/>
          </a:p>
        </p:txBody>
      </p:sp>
      <p:sp>
        <p:nvSpPr>
          <p:cNvPr id="195" name="CustomShape 3"/>
          <p:cNvSpPr/>
          <p:nvPr/>
        </p:nvSpPr>
        <p:spPr>
          <a:xfrm>
            <a:off x="304920" y="5356080"/>
            <a:ext cx="8610120" cy="104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 smtClean="0">
                <a:solidFill>
                  <a:srgbClr val="000000"/>
                </a:solidFill>
                <a:latin typeface="Arial"/>
              </a:rPr>
              <a:t> The 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Box Model wraps every CSS element in 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padding, border and margin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– allowing developers to modify spacing styles.</a:t>
            </a:r>
            <a:endParaRPr dirty="0"/>
          </a:p>
        </p:txBody>
      </p:sp>
      <p:pic>
        <p:nvPicPr>
          <p:cNvPr id="196" name="Picture 2"/>
          <p:cNvPicPr/>
          <p:nvPr/>
        </p:nvPicPr>
        <p:blipFill>
          <a:blip r:embed="rId2"/>
          <a:stretch/>
        </p:blipFill>
        <p:spPr>
          <a:xfrm>
            <a:off x="2013120" y="783720"/>
            <a:ext cx="5339880" cy="4506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CSS Positioning</a:t>
            </a:r>
            <a:endParaRPr/>
          </a:p>
        </p:txBody>
      </p:sp>
      <p:sp>
        <p:nvSpPr>
          <p:cNvPr id="199" name="CustomShape 3"/>
          <p:cNvSpPr/>
          <p:nvPr/>
        </p:nvSpPr>
        <p:spPr>
          <a:xfrm>
            <a:off x="304920" y="5549760"/>
            <a:ext cx="8610120" cy="85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 smtClean="0">
                <a:solidFill>
                  <a:srgbClr val="000000"/>
                </a:solidFill>
                <a:latin typeface="Arial"/>
              </a:rPr>
              <a:t> We 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can orient our HTML elements in relation to space with CSS positioning 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(static, relative, fixed, absolute)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.</a:t>
            </a:r>
            <a:endParaRPr dirty="0"/>
          </a:p>
        </p:txBody>
      </p:sp>
      <p:pic>
        <p:nvPicPr>
          <p:cNvPr id="200" name="Picture 9"/>
          <p:cNvPicPr/>
          <p:nvPr/>
        </p:nvPicPr>
        <p:blipFill>
          <a:blip r:embed="rId2"/>
          <a:stretch/>
        </p:blipFill>
        <p:spPr>
          <a:xfrm>
            <a:off x="1978200" y="783720"/>
            <a:ext cx="5695560" cy="4635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How to Learn…</a:t>
            </a:r>
            <a:endParaRPr/>
          </a:p>
        </p:txBody>
      </p:sp>
      <p:pic>
        <p:nvPicPr>
          <p:cNvPr id="202" name="Picture 8"/>
          <p:cNvPicPr/>
          <p:nvPr/>
        </p:nvPicPr>
        <p:blipFill>
          <a:blip r:embed="rId2"/>
          <a:stretch/>
        </p:blipFill>
        <p:spPr>
          <a:xfrm>
            <a:off x="304920" y="3270600"/>
            <a:ext cx="4562280" cy="1285560"/>
          </a:xfrm>
          <a:prstGeom prst="rect">
            <a:avLst/>
          </a:prstGeom>
          <a:ln>
            <a:noFill/>
          </a:ln>
        </p:spPr>
      </p:pic>
      <p:pic>
        <p:nvPicPr>
          <p:cNvPr id="203" name="Picture 4"/>
          <p:cNvPicPr/>
          <p:nvPr/>
        </p:nvPicPr>
        <p:blipFill>
          <a:blip r:embed="rId3"/>
          <a:srcRect l="15997"/>
          <a:stretch/>
        </p:blipFill>
        <p:spPr>
          <a:xfrm>
            <a:off x="0" y="701640"/>
            <a:ext cx="4400280" cy="1047240"/>
          </a:xfrm>
          <a:prstGeom prst="rect">
            <a:avLst/>
          </a:prstGeom>
          <a:ln>
            <a:noFill/>
          </a:ln>
        </p:spPr>
      </p:pic>
      <p:pic>
        <p:nvPicPr>
          <p:cNvPr id="204" name="Picture 6"/>
          <p:cNvPicPr/>
          <p:nvPr/>
        </p:nvPicPr>
        <p:blipFill>
          <a:blip r:embed="rId4"/>
          <a:stretch/>
        </p:blipFill>
        <p:spPr>
          <a:xfrm>
            <a:off x="3570480" y="4827240"/>
            <a:ext cx="5565240" cy="1391040"/>
          </a:xfrm>
          <a:prstGeom prst="rect">
            <a:avLst/>
          </a:prstGeom>
          <a:ln>
            <a:noFill/>
          </a:ln>
        </p:spPr>
      </p:pic>
      <p:pic>
        <p:nvPicPr>
          <p:cNvPr id="205" name="Picture 2"/>
          <p:cNvPicPr/>
          <p:nvPr/>
        </p:nvPicPr>
        <p:blipFill>
          <a:blip r:embed="rId5"/>
          <a:stretch/>
        </p:blipFill>
        <p:spPr>
          <a:xfrm>
            <a:off x="3421440" y="1425600"/>
            <a:ext cx="5714640" cy="1702800"/>
          </a:xfrm>
          <a:prstGeom prst="rect">
            <a:avLst/>
          </a:prstGeom>
          <a:ln>
            <a:noFill/>
          </a:ln>
        </p:spPr>
      </p:pic>
      <p:pic>
        <p:nvPicPr>
          <p:cNvPr id="206" name="Picture 12"/>
          <p:cNvPicPr/>
          <p:nvPr/>
        </p:nvPicPr>
        <p:blipFill>
          <a:blip r:embed="rId6"/>
          <a:stretch/>
        </p:blipFill>
        <p:spPr>
          <a:xfrm>
            <a:off x="5261760" y="3908160"/>
            <a:ext cx="1971360" cy="428400"/>
          </a:xfrm>
          <a:prstGeom prst="rect">
            <a:avLst/>
          </a:prstGeom>
          <a:ln>
            <a:noFill/>
          </a:ln>
        </p:spPr>
      </p:pic>
      <p:pic>
        <p:nvPicPr>
          <p:cNvPr id="207" name="Picture 13"/>
          <p:cNvPicPr/>
          <p:nvPr/>
        </p:nvPicPr>
        <p:blipFill>
          <a:blip r:embed="rId7"/>
          <a:stretch/>
        </p:blipFill>
        <p:spPr>
          <a:xfrm>
            <a:off x="1956240" y="2479320"/>
            <a:ext cx="1437840" cy="504360"/>
          </a:xfrm>
          <a:prstGeom prst="rect">
            <a:avLst/>
          </a:prstGeom>
          <a:ln>
            <a:noFill/>
          </a:ln>
        </p:spPr>
      </p:pic>
      <p:pic>
        <p:nvPicPr>
          <p:cNvPr id="208" name="Picture 14"/>
          <p:cNvPicPr/>
          <p:nvPr/>
        </p:nvPicPr>
        <p:blipFill>
          <a:blip r:embed="rId8"/>
          <a:srcRect t="5647"/>
          <a:stretch/>
        </p:blipFill>
        <p:spPr>
          <a:xfrm>
            <a:off x="7467480" y="914400"/>
            <a:ext cx="1342800" cy="799200"/>
          </a:xfrm>
          <a:prstGeom prst="rect">
            <a:avLst/>
          </a:prstGeom>
          <a:ln>
            <a:noFill/>
          </a:ln>
        </p:spPr>
      </p:pic>
      <p:pic>
        <p:nvPicPr>
          <p:cNvPr id="209" name="Picture 15"/>
          <p:cNvPicPr/>
          <p:nvPr/>
        </p:nvPicPr>
        <p:blipFill>
          <a:blip r:embed="rId9"/>
          <a:stretch/>
        </p:blipFill>
        <p:spPr>
          <a:xfrm>
            <a:off x="4172040" y="857880"/>
            <a:ext cx="2781000" cy="628200"/>
          </a:xfrm>
          <a:prstGeom prst="rect">
            <a:avLst/>
          </a:prstGeom>
          <a:ln>
            <a:noFill/>
          </a:ln>
        </p:spPr>
      </p:pic>
      <p:pic>
        <p:nvPicPr>
          <p:cNvPr id="210" name="Picture 8"/>
          <p:cNvPicPr/>
          <p:nvPr/>
        </p:nvPicPr>
        <p:blipFill>
          <a:blip r:embed="rId10"/>
          <a:stretch/>
        </p:blipFill>
        <p:spPr>
          <a:xfrm>
            <a:off x="1228680" y="4635360"/>
            <a:ext cx="1942920" cy="1664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General Questions / Issues?</a:t>
            </a:r>
            <a:endParaRPr/>
          </a:p>
        </p:txBody>
      </p:sp>
      <p:pic>
        <p:nvPicPr>
          <p:cNvPr id="212" name="Picture 4"/>
          <p:cNvPicPr/>
          <p:nvPr/>
        </p:nvPicPr>
        <p:blipFill>
          <a:blip r:embed="rId2"/>
          <a:stretch/>
        </p:blipFill>
        <p:spPr>
          <a:xfrm>
            <a:off x="325440" y="1017360"/>
            <a:ext cx="8465400" cy="4840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Check-Up Session</a:t>
            </a:r>
            <a:endParaRPr/>
          </a:p>
        </p:txBody>
      </p:sp>
      <p:sp>
        <p:nvSpPr>
          <p:cNvPr id="129" name="CustomShape 2"/>
          <p:cNvSpPr/>
          <p:nvPr/>
        </p:nvSpPr>
        <p:spPr>
          <a:xfrm>
            <a:off x="304920" y="167652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>
                <a:solidFill>
                  <a:srgbClr val="000000"/>
                </a:solidFill>
                <a:latin typeface="Arial"/>
                <a:ea typeface="Roboto"/>
              </a:rPr>
              <a:t>How’s it going?</a:t>
            </a:r>
            <a:endParaRPr/>
          </a:p>
        </p:txBody>
      </p:sp>
      <p:sp>
        <p:nvSpPr>
          <p:cNvPr id="130" name="CustomShape 3"/>
          <p:cNvSpPr/>
          <p:nvPr/>
        </p:nvSpPr>
        <p:spPr>
          <a:xfrm>
            <a:off x="287280" y="3048120"/>
            <a:ext cx="8534160" cy="68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i="1" strike="noStrike">
                <a:solidFill>
                  <a:srgbClr val="000000"/>
                </a:solidFill>
                <a:latin typeface="Arial"/>
                <a:ea typeface="Roboto"/>
              </a:rPr>
              <a:t>After 1 week of Bootcamp, how are you holding up?</a:t>
            </a:r>
            <a:endParaRPr/>
          </a:p>
        </p:txBody>
      </p:sp>
      <p:sp>
        <p:nvSpPr>
          <p:cNvPr id="131" name="CustomShape 4"/>
          <p:cNvSpPr/>
          <p:nvPr/>
        </p:nvSpPr>
        <p:spPr>
          <a:xfrm>
            <a:off x="258840" y="3657600"/>
            <a:ext cx="8534160" cy="68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i="1" strike="noStrike">
                <a:solidFill>
                  <a:srgbClr val="000000"/>
                </a:solidFill>
                <a:latin typeface="Arial"/>
                <a:ea typeface="Roboto"/>
              </a:rPr>
              <a:t>What feedback do you have so far? 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Double Take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2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Divs, Sections, Navs, Etc….</a:t>
            </a:r>
            <a:endParaRPr/>
          </a:p>
        </p:txBody>
      </p:sp>
      <p:pic>
        <p:nvPicPr>
          <p:cNvPr id="216" name="Picture 6"/>
          <p:cNvPicPr/>
          <p:nvPr/>
        </p:nvPicPr>
        <p:blipFill>
          <a:blip r:embed="rId2"/>
          <a:srcRect t="17160" b="67440"/>
          <a:stretch/>
        </p:blipFill>
        <p:spPr>
          <a:xfrm>
            <a:off x="216000" y="2956680"/>
            <a:ext cx="8305560" cy="818280"/>
          </a:xfrm>
          <a:prstGeom prst="rect">
            <a:avLst/>
          </a:prstGeom>
          <a:ln>
            <a:noFill/>
          </a:ln>
        </p:spPr>
      </p:pic>
      <p:pic>
        <p:nvPicPr>
          <p:cNvPr id="217" name="Picture 10"/>
          <p:cNvPicPr/>
          <p:nvPr/>
        </p:nvPicPr>
        <p:blipFill>
          <a:blip r:embed="rId3"/>
          <a:srcRect l="-727" t="-2821" r="24818" b="78208"/>
          <a:stretch/>
        </p:blipFill>
        <p:spPr>
          <a:xfrm>
            <a:off x="762120" y="2169720"/>
            <a:ext cx="7924320" cy="860400"/>
          </a:xfrm>
          <a:prstGeom prst="rect">
            <a:avLst/>
          </a:prstGeom>
          <a:ln>
            <a:noFill/>
          </a:ln>
        </p:spPr>
      </p:pic>
      <p:pic>
        <p:nvPicPr>
          <p:cNvPr id="218" name="Picture 11"/>
          <p:cNvPicPr/>
          <p:nvPr/>
        </p:nvPicPr>
        <p:blipFill>
          <a:blip r:embed="rId4"/>
          <a:stretch/>
        </p:blipFill>
        <p:spPr>
          <a:xfrm>
            <a:off x="243000" y="817560"/>
            <a:ext cx="5838480" cy="1314000"/>
          </a:xfrm>
          <a:prstGeom prst="rect">
            <a:avLst/>
          </a:prstGeom>
          <a:ln>
            <a:noFill/>
          </a:ln>
        </p:spPr>
      </p:pic>
      <p:pic>
        <p:nvPicPr>
          <p:cNvPr id="219" name="Picture 12"/>
          <p:cNvPicPr/>
          <p:nvPr/>
        </p:nvPicPr>
        <p:blipFill>
          <a:blip r:embed="rId5"/>
          <a:stretch/>
        </p:blipFill>
        <p:spPr>
          <a:xfrm>
            <a:off x="2747160" y="5644800"/>
            <a:ext cx="6324120" cy="671040"/>
          </a:xfrm>
          <a:prstGeom prst="rect">
            <a:avLst/>
          </a:prstGeom>
          <a:ln>
            <a:noFill/>
          </a:ln>
        </p:spPr>
      </p:pic>
      <p:pic>
        <p:nvPicPr>
          <p:cNvPr id="220" name="Picture 13"/>
          <p:cNvPicPr/>
          <p:nvPr/>
        </p:nvPicPr>
        <p:blipFill>
          <a:blip r:embed="rId6"/>
          <a:stretch/>
        </p:blipFill>
        <p:spPr>
          <a:xfrm>
            <a:off x="4510800" y="3857040"/>
            <a:ext cx="4524120" cy="818640"/>
          </a:xfrm>
          <a:prstGeom prst="rect">
            <a:avLst/>
          </a:prstGeom>
          <a:ln>
            <a:noFill/>
          </a:ln>
        </p:spPr>
      </p:pic>
      <p:pic>
        <p:nvPicPr>
          <p:cNvPr id="221" name="Picture 14"/>
          <p:cNvPicPr/>
          <p:nvPr/>
        </p:nvPicPr>
        <p:blipFill>
          <a:blip r:embed="rId7"/>
          <a:stretch/>
        </p:blipFill>
        <p:spPr>
          <a:xfrm>
            <a:off x="304920" y="4637880"/>
            <a:ext cx="8838720" cy="961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Divs, Sections, Navs, Etc….</a:t>
            </a:r>
            <a:endParaRPr/>
          </a:p>
        </p:txBody>
      </p:sp>
      <p:pic>
        <p:nvPicPr>
          <p:cNvPr id="223" name="Picture 4"/>
          <p:cNvPicPr/>
          <p:nvPr/>
        </p:nvPicPr>
        <p:blipFill>
          <a:blip r:embed="rId2"/>
          <a:stretch/>
        </p:blipFill>
        <p:spPr>
          <a:xfrm>
            <a:off x="1752480" y="786960"/>
            <a:ext cx="5943240" cy="4460400"/>
          </a:xfrm>
          <a:prstGeom prst="rect">
            <a:avLst/>
          </a:prstGeom>
          <a:ln>
            <a:noFill/>
          </a:ln>
        </p:spPr>
      </p:pic>
      <p:sp>
        <p:nvSpPr>
          <p:cNvPr id="224" name="CustomShape 2"/>
          <p:cNvSpPr/>
          <p:nvPr/>
        </p:nvSpPr>
        <p:spPr>
          <a:xfrm>
            <a:off x="304920" y="5313960"/>
            <a:ext cx="8610120" cy="100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 smtClean="0">
                <a:solidFill>
                  <a:srgbClr val="000000"/>
                </a:solidFill>
                <a:latin typeface="Arial"/>
              </a:rPr>
              <a:t> All 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web layouts are inherently composed of containers, traditionally called “</a:t>
            </a:r>
            <a:r>
              <a:rPr lang="en-US" sz="2200" b="1" strike="noStrike" dirty="0" err="1">
                <a:solidFill>
                  <a:srgbClr val="000000"/>
                </a:solidFill>
                <a:latin typeface="Arial"/>
              </a:rPr>
              <a:t>divs.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”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Divs, Sections, Navs, Etc….</a:t>
            </a:r>
            <a:endParaRPr/>
          </a:p>
        </p:txBody>
      </p:sp>
      <p:pic>
        <p:nvPicPr>
          <p:cNvPr id="226" name="Picture 5"/>
          <p:cNvPicPr/>
          <p:nvPr/>
        </p:nvPicPr>
        <p:blipFill>
          <a:blip r:embed="rId2"/>
          <a:stretch/>
        </p:blipFill>
        <p:spPr>
          <a:xfrm>
            <a:off x="457200" y="752760"/>
            <a:ext cx="8380440" cy="38858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7" name="CustomShape 2"/>
          <p:cNvSpPr/>
          <p:nvPr/>
        </p:nvSpPr>
        <p:spPr>
          <a:xfrm>
            <a:off x="304920" y="4787640"/>
            <a:ext cx="8610120" cy="164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 smtClean="0">
                <a:solidFill>
                  <a:srgbClr val="000000"/>
                </a:solidFill>
                <a:latin typeface="Arial"/>
              </a:rPr>
              <a:t> HTML5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introduced the concept of 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“semantic layouts,”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meaning “</a:t>
            </a:r>
            <a:r>
              <a:rPr lang="en-US" sz="2000" strike="noStrike" dirty="0" err="1">
                <a:solidFill>
                  <a:srgbClr val="000000"/>
                </a:solidFill>
                <a:latin typeface="Arial"/>
              </a:rPr>
              <a:t>divs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” could be given more meaningful names.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 smtClean="0">
                <a:solidFill>
                  <a:srgbClr val="000000"/>
                </a:solidFill>
                <a:latin typeface="Arial"/>
              </a:rPr>
              <a:t> In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theory, this helps with organization and search engine optimization. 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Divs, Sections, Navs, Etc….</a:t>
            </a:r>
            <a:endParaRPr/>
          </a:p>
        </p:txBody>
      </p:sp>
      <p:sp>
        <p:nvSpPr>
          <p:cNvPr id="229" name="CustomShape 2"/>
          <p:cNvSpPr/>
          <p:nvPr/>
        </p:nvSpPr>
        <p:spPr>
          <a:xfrm>
            <a:off x="6262560" y="748080"/>
            <a:ext cx="2772000" cy="549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 smtClean="0">
                <a:solidFill>
                  <a:srgbClr val="000000"/>
                </a:solidFill>
                <a:latin typeface="Arial"/>
              </a:rPr>
              <a:t> That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said… many (if not most) websites, seem to still be using basic </a:t>
            </a:r>
            <a:r>
              <a:rPr lang="en-US" sz="2000" b="1" strike="noStrike" dirty="0" err="1">
                <a:solidFill>
                  <a:srgbClr val="000000"/>
                </a:solidFill>
                <a:latin typeface="Arial"/>
              </a:rPr>
              <a:t>divs.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 smtClean="0">
                <a:solidFill>
                  <a:srgbClr val="000000"/>
                </a:solidFill>
                <a:latin typeface="Arial"/>
              </a:rPr>
              <a:t> There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are reasons for this that we’ll showcase in later sections.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 smtClean="0">
                <a:solidFill>
                  <a:srgbClr val="000000"/>
                </a:solidFill>
                <a:latin typeface="Arial"/>
              </a:rPr>
              <a:t> Additionally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, it’s possible to include “semantics” by using id names and classes. </a:t>
            </a:r>
            <a:endParaRPr dirty="0"/>
          </a:p>
        </p:txBody>
      </p:sp>
      <p:pic>
        <p:nvPicPr>
          <p:cNvPr id="230" name="Picture 9"/>
          <p:cNvPicPr/>
          <p:nvPr/>
        </p:nvPicPr>
        <p:blipFill>
          <a:blip r:embed="rId2"/>
          <a:stretch/>
        </p:blipFill>
        <p:spPr>
          <a:xfrm>
            <a:off x="304920" y="734400"/>
            <a:ext cx="5790960" cy="550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Divs, Sections, Navs, Etc….</a:t>
            </a:r>
            <a:endParaRPr/>
          </a:p>
        </p:txBody>
      </p:sp>
      <p:sp>
        <p:nvSpPr>
          <p:cNvPr id="232" name="CustomShape 2"/>
          <p:cNvSpPr/>
          <p:nvPr/>
        </p:nvSpPr>
        <p:spPr>
          <a:xfrm>
            <a:off x="304920" y="5029200"/>
            <a:ext cx="8730000" cy="121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 dirty="0" smtClean="0">
                <a:solidFill>
                  <a:srgbClr val="000000"/>
                </a:solidFill>
                <a:latin typeface="Arial"/>
              </a:rPr>
              <a:t> Bottom 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line: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
</a:t>
            </a:r>
            <a:r>
              <a:rPr lang="en-US" sz="2000" strike="noStrike" dirty="0" smtClean="0">
                <a:solidFill>
                  <a:srgbClr val="000000"/>
                </a:solidFill>
                <a:latin typeface="Arial"/>
              </a:rPr>
              <a:t> Follow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your homework’s instructions. But when you get out in the “real world,” follow the convention of where you work!</a:t>
            </a:r>
            <a:endParaRPr dirty="0"/>
          </a:p>
        </p:txBody>
      </p:sp>
      <p:sp>
        <p:nvSpPr>
          <p:cNvPr id="233" name="CustomShape 3"/>
          <p:cNvSpPr/>
          <p:nvPr/>
        </p:nvSpPr>
        <p:spPr>
          <a:xfrm>
            <a:off x="762120" y="762120"/>
            <a:ext cx="3885840" cy="411444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4"/>
          <p:cNvSpPr/>
          <p:nvPr/>
        </p:nvSpPr>
        <p:spPr>
          <a:xfrm>
            <a:off x="4876920" y="762120"/>
            <a:ext cx="3885840" cy="411444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CustomShape 5"/>
          <p:cNvSpPr/>
          <p:nvPr/>
        </p:nvSpPr>
        <p:spPr>
          <a:xfrm>
            <a:off x="2018520" y="2186280"/>
            <a:ext cx="143244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/>
              </a:rPr>
              <a:t>div?</a:t>
            </a:r>
            <a:endParaRPr/>
          </a:p>
        </p:txBody>
      </p:sp>
      <p:sp>
        <p:nvSpPr>
          <p:cNvPr id="236" name="CustomShape 6"/>
          <p:cNvSpPr/>
          <p:nvPr/>
        </p:nvSpPr>
        <p:spPr>
          <a:xfrm>
            <a:off x="5656320" y="2191320"/>
            <a:ext cx="275220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/>
              </a:rPr>
              <a:t>Section?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Classes vs. IDs</a:t>
            </a:r>
            <a:endParaRPr/>
          </a:p>
        </p:txBody>
      </p:sp>
      <p:pic>
        <p:nvPicPr>
          <p:cNvPr id="238" name="Picture 2"/>
          <p:cNvPicPr/>
          <p:nvPr/>
        </p:nvPicPr>
        <p:blipFill>
          <a:blip r:embed="rId2"/>
          <a:stretch/>
        </p:blipFill>
        <p:spPr>
          <a:xfrm>
            <a:off x="457200" y="1395360"/>
            <a:ext cx="8397000" cy="2209320"/>
          </a:xfrm>
          <a:prstGeom prst="rect">
            <a:avLst/>
          </a:prstGeom>
          <a:ln>
            <a:noFill/>
          </a:ln>
        </p:spPr>
      </p:pic>
      <p:sp>
        <p:nvSpPr>
          <p:cNvPr id="239" name="CustomShape 2"/>
          <p:cNvSpPr/>
          <p:nvPr/>
        </p:nvSpPr>
        <p:spPr>
          <a:xfrm>
            <a:off x="304920" y="3845880"/>
            <a:ext cx="8610120" cy="259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When choosing between a CSS ID and a CSS </a:t>
            </a:r>
            <a:r>
              <a:rPr lang="en-US" sz="2000" strike="noStrike" dirty="0" smtClean="0">
                <a:solidFill>
                  <a:srgbClr val="000000"/>
                </a:solidFill>
                <a:latin typeface="Arial"/>
              </a:rPr>
              <a:t>Class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follow the convention: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 dirty="0" smtClean="0">
                <a:solidFill>
                  <a:srgbClr val="000000"/>
                </a:solidFill>
                <a:latin typeface="Arial"/>
              </a:rPr>
              <a:t> Classes 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(.</a:t>
            </a:r>
            <a:r>
              <a:rPr lang="en-US" sz="2000" b="1" strike="noStrike" dirty="0" err="1">
                <a:solidFill>
                  <a:srgbClr val="000000"/>
                </a:solidFill>
                <a:latin typeface="Arial"/>
              </a:rPr>
              <a:t>classname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)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are to be used if the same style will be used on multiple HTML elements.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 dirty="0" smtClean="0">
                <a:solidFill>
                  <a:srgbClr val="000000"/>
                </a:solidFill>
                <a:latin typeface="Arial"/>
              </a:rPr>
              <a:t> IDs 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(#</a:t>
            </a:r>
            <a:r>
              <a:rPr lang="en-US" sz="2000" b="1" strike="noStrike" dirty="0" err="1">
                <a:solidFill>
                  <a:srgbClr val="000000"/>
                </a:solidFill>
                <a:latin typeface="Arial"/>
              </a:rPr>
              <a:t>idname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)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are to be used if a style is </a:t>
            </a:r>
            <a:r>
              <a:rPr lang="en-US" sz="2000" i="1" strike="noStrike" dirty="0">
                <a:solidFill>
                  <a:srgbClr val="000000"/>
                </a:solidFill>
                <a:latin typeface="Arial"/>
              </a:rPr>
              <a:t>unique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to that HTML element.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40" name="CustomShape 3"/>
          <p:cNvSpPr/>
          <p:nvPr/>
        </p:nvSpPr>
        <p:spPr>
          <a:xfrm>
            <a:off x="855000" y="964800"/>
            <a:ext cx="3247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</a:rPr>
              <a:t>Classes = Barcode (all iPod)</a:t>
            </a:r>
            <a:endParaRPr/>
          </a:p>
        </p:txBody>
      </p:sp>
      <p:sp>
        <p:nvSpPr>
          <p:cNvPr id="241" name="CustomShape 4"/>
          <p:cNvSpPr/>
          <p:nvPr/>
        </p:nvSpPr>
        <p:spPr>
          <a:xfrm>
            <a:off x="4887720" y="984960"/>
            <a:ext cx="3875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</a:rPr>
              <a:t>IDs = Serial Number (unique iPod)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 smtClean="0">
                <a:solidFill>
                  <a:srgbClr val="000000"/>
                </a:solidFill>
                <a:latin typeface="Arial"/>
              </a:rPr>
              <a:t>Chrome Developer 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Tools (Inspector)</a:t>
            </a:r>
            <a:endParaRPr dirty="0"/>
          </a:p>
        </p:txBody>
      </p:sp>
      <p:sp>
        <p:nvSpPr>
          <p:cNvPr id="243" name="CustomShape 2"/>
          <p:cNvSpPr/>
          <p:nvPr/>
        </p:nvSpPr>
        <p:spPr>
          <a:xfrm>
            <a:off x="457200" y="828000"/>
            <a:ext cx="3352320" cy="509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b="1" strike="noStrike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400" strike="noStrike" dirty="0" smtClean="0">
                <a:solidFill>
                  <a:srgbClr val="000000"/>
                </a:solidFill>
                <a:latin typeface="Arial"/>
              </a:rPr>
              <a:t>This</a:t>
            </a:r>
            <a:r>
              <a:rPr lang="en-US" sz="2400" b="1" strike="noStrike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400" strike="noStrike" dirty="0" smtClean="0">
                <a:solidFill>
                  <a:srgbClr val="000000"/>
                </a:solidFill>
                <a:latin typeface="Arial"/>
              </a:rPr>
              <a:t>is </a:t>
            </a:r>
            <a:r>
              <a:rPr lang="en-US" sz="2400" strike="noStrike" dirty="0">
                <a:solidFill>
                  <a:srgbClr val="000000"/>
                </a:solidFill>
                <a:latin typeface="Arial"/>
              </a:rPr>
              <a:t>one of the most frequent tools you will use in web </a:t>
            </a:r>
            <a:r>
              <a:rPr lang="en-US" sz="2400" strike="noStrike" dirty="0" smtClean="0">
                <a:solidFill>
                  <a:srgbClr val="000000"/>
                </a:solidFill>
                <a:latin typeface="Arial"/>
              </a:rPr>
              <a:t>development.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 smtClean="0">
                <a:solidFill>
                  <a:srgbClr val="000000"/>
                </a:solidFill>
                <a:latin typeface="Arial"/>
              </a:rPr>
              <a:t> It </a:t>
            </a:r>
            <a:r>
              <a:rPr lang="en-US" sz="2400" strike="noStrike" dirty="0">
                <a:solidFill>
                  <a:srgbClr val="000000"/>
                </a:solidFill>
                <a:latin typeface="Arial"/>
              </a:rPr>
              <a:t>allows you to </a:t>
            </a:r>
            <a:r>
              <a:rPr lang="en-US" sz="2400" strike="noStrike" dirty="0" smtClean="0">
                <a:solidFill>
                  <a:srgbClr val="000000"/>
                </a:solidFill>
                <a:latin typeface="Arial"/>
              </a:rPr>
              <a:t>truly </a:t>
            </a:r>
            <a:r>
              <a:rPr lang="en-US" sz="2400" strike="noStrike" dirty="0">
                <a:solidFill>
                  <a:srgbClr val="000000"/>
                </a:solidFill>
                <a:latin typeface="Arial"/>
              </a:rPr>
              <a:t>debug your web designs.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b="1" u="sng" strike="noStrike" dirty="0">
                <a:solidFill>
                  <a:srgbClr val="000000"/>
                </a:solidFill>
                <a:latin typeface="Arial"/>
              </a:rPr>
              <a:t>Start using it!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44" name="Picture 13"/>
          <p:cNvPicPr/>
          <p:nvPr/>
        </p:nvPicPr>
        <p:blipFill>
          <a:blip r:embed="rId2"/>
          <a:stretch/>
        </p:blipFill>
        <p:spPr>
          <a:xfrm>
            <a:off x="3942000" y="954360"/>
            <a:ext cx="4961520" cy="49665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Picture 4"/>
          <p:cNvPicPr/>
          <p:nvPr/>
        </p:nvPicPr>
        <p:blipFill>
          <a:blip r:embed="rId2"/>
          <a:stretch/>
        </p:blipFill>
        <p:spPr>
          <a:xfrm>
            <a:off x="4680" y="990720"/>
            <a:ext cx="9138960" cy="38811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6" name="CustomShape 1"/>
          <p:cNvSpPr/>
          <p:nvPr/>
        </p:nvSpPr>
        <p:spPr>
          <a:xfrm>
            <a:off x="116640" y="5181480"/>
            <a:ext cx="8915040" cy="65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 dirty="0" smtClean="0">
                <a:solidFill>
                  <a:srgbClr val="000000"/>
                </a:solidFill>
                <a:latin typeface="Arial"/>
              </a:rPr>
              <a:t> You 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can edit any </a:t>
            </a:r>
            <a:r>
              <a:rPr lang="en-US" sz="2000" b="1" strike="noStrike" dirty="0" smtClean="0">
                <a:solidFill>
                  <a:srgbClr val="000000"/>
                </a:solidFill>
                <a:latin typeface="Arial"/>
              </a:rPr>
              <a:t>page’s 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HTML </a:t>
            </a:r>
            <a:r>
              <a:rPr lang="en-US" sz="2000" b="1" dirty="0" smtClean="0">
                <a:solidFill>
                  <a:srgbClr val="000000"/>
                </a:solidFill>
                <a:latin typeface="Arial"/>
              </a:rPr>
              <a:t>and </a:t>
            </a:r>
            <a:r>
              <a:rPr lang="en-US" sz="2000" b="1" strike="noStrike" dirty="0" smtClean="0">
                <a:solidFill>
                  <a:srgbClr val="000000"/>
                </a:solidFill>
                <a:latin typeface="Arial"/>
              </a:rPr>
              <a:t>CSS 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with Chrome </a:t>
            </a:r>
            <a:r>
              <a:rPr lang="en-US" sz="2000" b="1" strike="noStrike" dirty="0" smtClean="0">
                <a:solidFill>
                  <a:srgbClr val="000000"/>
                </a:solidFill>
                <a:latin typeface="Arial"/>
              </a:rPr>
              <a:t>Developer Tools. 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 smtClean="0">
                <a:solidFill>
                  <a:srgbClr val="000000"/>
                </a:solidFill>
                <a:latin typeface="Arial"/>
              </a:rPr>
              <a:t> Plus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, you’ll see your results instantly. </a:t>
            </a:r>
            <a:endParaRPr dirty="0"/>
          </a:p>
        </p:txBody>
      </p:sp>
      <p:sp>
        <p:nvSpPr>
          <p:cNvPr id="247" name="CustomShape 2"/>
          <p:cNvSpPr/>
          <p:nvPr/>
        </p:nvSpPr>
        <p:spPr>
          <a:xfrm>
            <a:off x="304920" y="97920"/>
            <a:ext cx="6933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Modifying Sites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249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800" i="1" strike="noStrike" dirty="0" smtClean="0">
                <a:solidFill>
                  <a:srgbClr val="000000"/>
                </a:solidFill>
                <a:latin typeface="Arial"/>
                <a:ea typeface="Roboto"/>
              </a:rPr>
              <a:t>(Chrome Developer </a:t>
            </a:r>
            <a:r>
              <a:rPr lang="en-US" sz="2800" i="1" strike="noStrike" dirty="0">
                <a:solidFill>
                  <a:srgbClr val="000000"/>
                </a:solidFill>
                <a:latin typeface="Arial"/>
                <a:ea typeface="Roboto"/>
              </a:rPr>
              <a:t>Tools) 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Feedback</a:t>
            </a:r>
            <a:endParaRPr/>
          </a:p>
        </p:txBody>
      </p:sp>
      <p:pic>
        <p:nvPicPr>
          <p:cNvPr id="133" name="Picture 2"/>
          <p:cNvPicPr/>
          <p:nvPr/>
        </p:nvPicPr>
        <p:blipFill>
          <a:blip r:embed="rId3"/>
          <a:stretch/>
        </p:blipFill>
        <p:spPr>
          <a:xfrm>
            <a:off x="897480" y="783720"/>
            <a:ext cx="7425000" cy="4942800"/>
          </a:xfrm>
          <a:prstGeom prst="rect">
            <a:avLst/>
          </a:prstGeom>
          <a:ln>
            <a:noFill/>
          </a:ln>
        </p:spPr>
      </p:pic>
      <p:sp>
        <p:nvSpPr>
          <p:cNvPr id="134" name="CustomShape 2"/>
          <p:cNvSpPr/>
          <p:nvPr/>
        </p:nvSpPr>
        <p:spPr>
          <a:xfrm>
            <a:off x="304920" y="5821200"/>
            <a:ext cx="8610120" cy="4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Seriously, mind-blown.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CustomShape 2"/>
          <p:cNvSpPr/>
          <p:nvPr/>
        </p:nvSpPr>
        <p:spPr>
          <a:xfrm>
            <a:off x="304920" y="914400"/>
            <a:ext cx="8686440" cy="55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For the next 15 minutes, take a website you commonly use (Amazon, Google, Huff Po, etc.) and heavily modify it using the </a:t>
            </a:r>
            <a:r>
              <a:rPr lang="en-US" sz="2400" strike="noStrike" dirty="0" smtClean="0">
                <a:solidFill>
                  <a:srgbClr val="000000"/>
                </a:solidFill>
                <a:latin typeface="Arial"/>
                <a:ea typeface="Roboto"/>
              </a:rPr>
              <a:t>Chrome Developer </a:t>
            </a: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Tools.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Be sure to at least modify: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 smtClean="0">
                <a:solidFill>
                  <a:srgbClr val="000000"/>
                </a:solidFill>
                <a:latin typeface="Arial"/>
                <a:ea typeface="Roboto"/>
              </a:rPr>
              <a:t> Content </a:t>
            </a: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(Change words)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 smtClean="0">
                <a:solidFill>
                  <a:srgbClr val="000000"/>
                </a:solidFill>
                <a:latin typeface="Arial"/>
                <a:ea typeface="Roboto"/>
              </a:rPr>
              <a:t> Colors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 smtClean="0">
                <a:solidFill>
                  <a:srgbClr val="000000"/>
                </a:solidFill>
                <a:latin typeface="Arial"/>
                <a:ea typeface="Roboto"/>
              </a:rPr>
              <a:t> Spacing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Send a screenshot to the class’s slack profile when you’re done.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52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253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  <a:ea typeface="Roboto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/>
                <a:ea typeface="Roboto"/>
              </a:rPr>
              <a:t>15 min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CustomShape 2"/>
          <p:cNvSpPr/>
          <p:nvPr/>
        </p:nvSpPr>
        <p:spPr>
          <a:xfrm>
            <a:off x="304920" y="914400"/>
            <a:ext cx="8686440" cy="411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For the next 10 minutes, edit any site that you’ve been working on in-class or for homework with </a:t>
            </a:r>
            <a:r>
              <a:rPr lang="en-US" sz="2400" strike="noStrike" dirty="0" smtClean="0">
                <a:solidFill>
                  <a:srgbClr val="000000"/>
                </a:solidFill>
                <a:latin typeface="Arial"/>
                <a:ea typeface="Roboto"/>
              </a:rPr>
              <a:t>Chrome Developer Tools.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Be sure to at least modify: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 smtClean="0">
                <a:solidFill>
                  <a:srgbClr val="000000"/>
                </a:solidFill>
                <a:latin typeface="Arial"/>
                <a:ea typeface="Roboto"/>
              </a:rPr>
              <a:t> Content </a:t>
            </a: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(Change words)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 smtClean="0">
                <a:solidFill>
                  <a:srgbClr val="000000"/>
                </a:solidFill>
                <a:latin typeface="Arial"/>
                <a:ea typeface="Roboto"/>
              </a:rPr>
              <a:t> Colors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 smtClean="0">
                <a:solidFill>
                  <a:srgbClr val="000000"/>
                </a:solidFill>
                <a:latin typeface="Arial"/>
                <a:ea typeface="Roboto"/>
              </a:rPr>
              <a:t> Spacing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56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257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  <a:ea typeface="Roboto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/>
                <a:ea typeface="Roboto"/>
              </a:rPr>
              <a:t>10 min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CSS Resets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304920" y="0"/>
            <a:ext cx="708624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Loading Multiple CSS Files </a:t>
            </a:r>
            <a:endParaRPr lang="en-US" sz="2400" b="1" strike="noStrike" dirty="0" smtClean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1" strike="noStrike" dirty="0" smtClean="0">
                <a:solidFill>
                  <a:srgbClr val="000000"/>
                </a:solidFill>
                <a:latin typeface="Arial"/>
              </a:rPr>
              <a:t>***(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Very Important!!!)***</a:t>
            </a:r>
            <a:endParaRPr dirty="0"/>
          </a:p>
        </p:txBody>
      </p:sp>
      <p:pic>
        <p:nvPicPr>
          <p:cNvPr id="260" name="Picture 3"/>
          <p:cNvPicPr/>
          <p:nvPr/>
        </p:nvPicPr>
        <p:blipFill>
          <a:blip r:embed="rId3"/>
          <a:stretch/>
        </p:blipFill>
        <p:spPr>
          <a:xfrm>
            <a:off x="331560" y="762120"/>
            <a:ext cx="8544960" cy="3141360"/>
          </a:xfrm>
          <a:prstGeom prst="rect">
            <a:avLst/>
          </a:prstGeom>
          <a:ln>
            <a:noFill/>
          </a:ln>
        </p:spPr>
      </p:pic>
      <p:sp>
        <p:nvSpPr>
          <p:cNvPr id="261" name="CustomShape 2"/>
          <p:cNvSpPr/>
          <p:nvPr/>
        </p:nvSpPr>
        <p:spPr>
          <a:xfrm>
            <a:off x="321480" y="3977280"/>
            <a:ext cx="8555040" cy="22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trike="noStrike" dirty="0" smtClean="0">
                <a:solidFill>
                  <a:srgbClr val="000000"/>
                </a:solidFill>
                <a:latin typeface="Arial"/>
              </a:rPr>
              <a:t> An </a:t>
            </a:r>
            <a:r>
              <a:rPr lang="en-US" strike="noStrike" dirty="0">
                <a:solidFill>
                  <a:srgbClr val="000000"/>
                </a:solidFill>
                <a:latin typeface="Arial"/>
              </a:rPr>
              <a:t>incredibly powerful technique: deploying multiple CSS files simultaneously.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trike="noStrike" dirty="0" smtClean="0">
                <a:solidFill>
                  <a:srgbClr val="000000"/>
                </a:solidFill>
                <a:latin typeface="Arial"/>
              </a:rPr>
              <a:t> This </a:t>
            </a:r>
            <a:r>
              <a:rPr lang="en-US" strike="noStrike" dirty="0">
                <a:solidFill>
                  <a:srgbClr val="000000"/>
                </a:solidFill>
                <a:latin typeface="Arial"/>
              </a:rPr>
              <a:t>lets </a:t>
            </a:r>
            <a:r>
              <a:rPr lang="en-US" strike="noStrike" dirty="0" smtClean="0">
                <a:solidFill>
                  <a:srgbClr val="000000"/>
                </a:solidFill>
                <a:latin typeface="Arial"/>
              </a:rPr>
              <a:t>developers </a:t>
            </a:r>
            <a:r>
              <a:rPr lang="en-US" strike="noStrike" dirty="0">
                <a:solidFill>
                  <a:srgbClr val="000000"/>
                </a:solidFill>
                <a:latin typeface="Arial"/>
              </a:rPr>
              <a:t>create complex designs made up of </a:t>
            </a:r>
            <a:r>
              <a:rPr lang="en-US" strike="noStrike" dirty="0" smtClean="0">
                <a:solidFill>
                  <a:srgbClr val="000000"/>
                </a:solidFill>
                <a:latin typeface="Arial"/>
              </a:rPr>
              <a:t>many design </a:t>
            </a:r>
            <a:r>
              <a:rPr lang="en-US" strike="noStrike" dirty="0">
                <a:solidFill>
                  <a:srgbClr val="000000"/>
                </a:solidFill>
                <a:latin typeface="Arial"/>
              </a:rPr>
              <a:t>elements.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trike="noStrike" dirty="0" smtClean="0">
                <a:solidFill>
                  <a:srgbClr val="000000"/>
                </a:solidFill>
                <a:latin typeface="Arial"/>
              </a:rPr>
              <a:t> Just </a:t>
            </a:r>
            <a:r>
              <a:rPr lang="en-US" strike="noStrike" dirty="0">
                <a:solidFill>
                  <a:srgbClr val="000000"/>
                </a:solidFill>
                <a:latin typeface="Arial"/>
              </a:rPr>
              <a:t>remember: </a:t>
            </a:r>
            <a:r>
              <a:rPr lang="en-US" b="1" i="1" u="sng" strike="noStrike" dirty="0">
                <a:solidFill>
                  <a:srgbClr val="000000"/>
                </a:solidFill>
                <a:latin typeface="Arial"/>
              </a:rPr>
              <a:t>the loading order matters!!!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263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/>
                <a:ea typeface="Roboto"/>
              </a:rPr>
              <a:t>(1-3_CSSFiles.html | </a:t>
            </a:r>
            <a:r>
              <a:rPr lang="en-US" sz="3600" i="1" strike="noStrike" dirty="0" smtClean="0">
                <a:solidFill>
                  <a:srgbClr val="000000"/>
                </a:solidFill>
                <a:latin typeface="Arial"/>
                <a:ea typeface="Roboto"/>
              </a:rPr>
              <a:t>3-MultipleCSS</a:t>
            </a:r>
            <a:r>
              <a:rPr lang="en-US" sz="3600" i="1" strike="noStrike" dirty="0">
                <a:solidFill>
                  <a:srgbClr val="000000"/>
                </a:solidFill>
                <a:latin typeface="Arial"/>
                <a:ea typeface="Roboto"/>
              </a:rPr>
              <a:t>) 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What Browser?</a:t>
            </a:r>
            <a:endParaRPr/>
          </a:p>
        </p:txBody>
      </p:sp>
      <p:sp>
        <p:nvSpPr>
          <p:cNvPr id="265" name="CustomShape 2"/>
          <p:cNvSpPr/>
          <p:nvPr/>
        </p:nvSpPr>
        <p:spPr>
          <a:xfrm>
            <a:off x="457200" y="1600200"/>
            <a:ext cx="8229240" cy="350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000" i="1" strike="noStrike">
                <a:solidFill>
                  <a:srgbClr val="000000"/>
                </a:solidFill>
                <a:latin typeface="Arial"/>
                <a:ea typeface="Roboto"/>
              </a:rPr>
              <a:t>By a show of hands…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4200" b="1" i="1" strike="noStrike">
                <a:solidFill>
                  <a:srgbClr val="000000"/>
                </a:solidFill>
                <a:latin typeface="Arial"/>
                <a:ea typeface="Roboto"/>
              </a:rPr>
              <a:t>Which browser do you use?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Shape 1"/>
          <p:cNvSpPr txBox="1"/>
          <p:nvPr/>
        </p:nvSpPr>
        <p:spPr>
          <a:xfrm>
            <a:off x="304920" y="0"/>
            <a:ext cx="708624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Battle of the Browsers</a:t>
            </a:r>
            <a:endParaRPr/>
          </a:p>
        </p:txBody>
      </p:sp>
      <p:pic>
        <p:nvPicPr>
          <p:cNvPr id="267" name="Picture 2"/>
          <p:cNvPicPr/>
          <p:nvPr/>
        </p:nvPicPr>
        <p:blipFill>
          <a:blip r:embed="rId3"/>
          <a:stretch/>
        </p:blipFill>
        <p:spPr>
          <a:xfrm>
            <a:off x="304920" y="1003320"/>
            <a:ext cx="3809520" cy="5057280"/>
          </a:xfrm>
          <a:prstGeom prst="rect">
            <a:avLst/>
          </a:prstGeom>
          <a:ln>
            <a:noFill/>
          </a:ln>
        </p:spPr>
      </p:pic>
      <p:sp>
        <p:nvSpPr>
          <p:cNvPr id="268" name="CustomShape 2"/>
          <p:cNvSpPr/>
          <p:nvPr/>
        </p:nvSpPr>
        <p:spPr>
          <a:xfrm>
            <a:off x="4343400" y="1307880"/>
            <a:ext cx="4701960" cy="411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 smtClean="0">
                <a:solidFill>
                  <a:srgbClr val="000000"/>
                </a:solidFill>
                <a:latin typeface="Arial"/>
              </a:rPr>
              <a:t> Under 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the hood, web browsers often </a:t>
            </a: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render web pages differently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than their competition.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 smtClean="0">
                <a:solidFill>
                  <a:srgbClr val="000000"/>
                </a:solidFill>
                <a:latin typeface="Arial"/>
              </a:rPr>
              <a:t> These 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disparities could mean HTML/CSS displaying </a:t>
            </a:r>
            <a:r>
              <a:rPr lang="en-US" sz="2200" strike="noStrike" dirty="0" smtClean="0">
                <a:solidFill>
                  <a:srgbClr val="000000"/>
                </a:solidFill>
                <a:latin typeface="Arial"/>
              </a:rPr>
              <a:t>differently 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in each web client.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 smtClean="0">
                <a:solidFill>
                  <a:srgbClr val="000000"/>
                </a:solidFill>
                <a:latin typeface="Arial"/>
              </a:rPr>
              <a:t> Because 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of these potential divergences, web developers need to make their websites </a:t>
            </a: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cross-browser compatible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.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273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/>
                <a:ea typeface="Roboto"/>
              </a:rPr>
              <a:t>(</a:t>
            </a:r>
            <a:r>
              <a:rPr lang="en-US" sz="3600" i="1" strike="noStrike" dirty="0" err="1">
                <a:solidFill>
                  <a:srgbClr val="000000"/>
                </a:solidFill>
                <a:latin typeface="Arial"/>
                <a:ea typeface="Roboto"/>
              </a:rPr>
              <a:t>Example.html</a:t>
            </a:r>
            <a:r>
              <a:rPr lang="en-US" sz="3600" i="1" strike="noStrike" dirty="0">
                <a:solidFill>
                  <a:srgbClr val="000000"/>
                </a:solidFill>
                <a:latin typeface="Arial"/>
                <a:ea typeface="Roboto"/>
              </a:rPr>
              <a:t> | </a:t>
            </a:r>
            <a:r>
              <a:rPr lang="en-US" sz="3600" i="1" strike="noStrike" dirty="0" smtClean="0">
                <a:solidFill>
                  <a:srgbClr val="000000"/>
                </a:solidFill>
                <a:latin typeface="Arial"/>
                <a:ea typeface="Roboto"/>
              </a:rPr>
              <a:t>4-ResetCSS</a:t>
            </a:r>
            <a:r>
              <a:rPr lang="en-US" sz="3600" i="1" strike="noStrike" dirty="0">
                <a:solidFill>
                  <a:srgbClr val="000000"/>
                </a:solidFill>
                <a:latin typeface="Arial"/>
                <a:ea typeface="Roboto"/>
              </a:rPr>
              <a:t>) 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304920" y="0"/>
            <a:ext cx="708624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Reset.css (or Normalize.css)</a:t>
            </a:r>
            <a:endParaRPr/>
          </a:p>
        </p:txBody>
      </p:sp>
      <p:pic>
        <p:nvPicPr>
          <p:cNvPr id="270" name="Picture 4"/>
          <p:cNvPicPr/>
          <p:nvPr/>
        </p:nvPicPr>
        <p:blipFill>
          <a:blip r:embed="rId3"/>
          <a:stretch/>
        </p:blipFill>
        <p:spPr>
          <a:xfrm>
            <a:off x="1143000" y="783720"/>
            <a:ext cx="6867000" cy="36727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71" name="CustomShape 2"/>
          <p:cNvSpPr/>
          <p:nvPr/>
        </p:nvSpPr>
        <p:spPr>
          <a:xfrm>
            <a:off x="152280" y="4586760"/>
            <a:ext cx="8882280" cy="18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200" strike="noStrike" dirty="0" err="1" smtClean="0">
                <a:solidFill>
                  <a:srgbClr val="000000"/>
                </a:solidFill>
                <a:latin typeface="Arial"/>
              </a:rPr>
              <a:t>Reset.css</a:t>
            </a:r>
            <a:r>
              <a:rPr lang="en-US" sz="2200" strike="noStrike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will “reset” all browser-specific CSS. This means your site will appear the same in all browsers.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 smtClean="0">
                <a:solidFill>
                  <a:srgbClr val="000000"/>
                </a:solidFill>
                <a:latin typeface="Arial"/>
              </a:rPr>
              <a:t> However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, you will have to re-style everything yourself.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Why CSS Resets Matter</a:t>
            </a:r>
            <a:endParaRPr/>
          </a:p>
        </p:txBody>
      </p:sp>
      <p:sp>
        <p:nvSpPr>
          <p:cNvPr id="275" name="CustomShape 2"/>
          <p:cNvSpPr/>
          <p:nvPr/>
        </p:nvSpPr>
        <p:spPr>
          <a:xfrm>
            <a:off x="4495680" y="1307880"/>
            <a:ext cx="4549320" cy="380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200" strike="noStrike" dirty="0" smtClean="0">
                <a:solidFill>
                  <a:srgbClr val="000000"/>
                </a:solidFill>
                <a:latin typeface="Arial"/>
              </a:rPr>
              <a:t> It’s 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important for creating browser-compatible </a:t>
            </a:r>
            <a:r>
              <a:rPr lang="en-US" sz="2200" strike="noStrike" dirty="0" smtClean="0">
                <a:solidFill>
                  <a:srgbClr val="000000"/>
                </a:solidFill>
                <a:latin typeface="Arial"/>
              </a:rPr>
              <a:t>websites</a:t>
            </a:r>
            <a:endParaRPr lang="en-US" dirty="0"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endParaRPr dirty="0"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200" strike="noStrike" dirty="0" smtClean="0">
                <a:solidFill>
                  <a:srgbClr val="000000"/>
                </a:solidFill>
                <a:latin typeface="Arial"/>
              </a:rPr>
              <a:t> It’s 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an example of using someone else’s CSS in </a:t>
            </a:r>
            <a:r>
              <a:rPr lang="en-US" sz="2200" i="1" u="sng" strike="noStrike" dirty="0">
                <a:solidFill>
                  <a:srgbClr val="000000"/>
                </a:solidFill>
                <a:latin typeface="Arial"/>
              </a:rPr>
              <a:t>your 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website</a:t>
            </a:r>
            <a:r>
              <a:rPr lang="en-US" sz="2200" strike="noStrike" dirty="0" smtClean="0">
                <a:solidFill>
                  <a:srgbClr val="000000"/>
                </a:solidFill>
                <a:latin typeface="Arial"/>
              </a:rPr>
              <a:t>!!!</a:t>
            </a:r>
            <a:endParaRPr lang="en-US" dirty="0"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endParaRPr dirty="0"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200" strike="noStrike" dirty="0" smtClean="0">
                <a:solidFill>
                  <a:srgbClr val="000000"/>
                </a:solidFill>
                <a:latin typeface="Arial"/>
              </a:rPr>
              <a:t> It’s 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a common Front-End Developer Interview question.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76" name="Picture 2"/>
          <p:cNvPicPr/>
          <p:nvPr/>
        </p:nvPicPr>
        <p:blipFill>
          <a:blip r:embed="rId3"/>
          <a:stretch/>
        </p:blipFill>
        <p:spPr>
          <a:xfrm>
            <a:off x="304920" y="1261080"/>
            <a:ext cx="3856320" cy="3856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503" y="984307"/>
            <a:ext cx="3663258" cy="4884342"/>
          </a:xfrm>
          <a:prstGeom prst="rect">
            <a:avLst/>
          </a:prstGeom>
        </p:spPr>
      </p:pic>
      <p:sp>
        <p:nvSpPr>
          <p:cNvPr id="13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Feedback</a:t>
            </a:r>
            <a:endParaRPr/>
          </a:p>
        </p:txBody>
      </p:sp>
      <p:sp>
        <p:nvSpPr>
          <p:cNvPr id="136" name="CustomShape 2"/>
          <p:cNvSpPr/>
          <p:nvPr/>
        </p:nvSpPr>
        <p:spPr>
          <a:xfrm>
            <a:off x="304920" y="762120"/>
            <a:ext cx="4964123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Things I’ve noticed people doing </a:t>
            </a:r>
            <a:r>
              <a:rPr lang="en-US" sz="2200" b="1" i="1" u="sng" strike="noStrike" dirty="0">
                <a:solidFill>
                  <a:srgbClr val="000000"/>
                </a:solidFill>
                <a:latin typeface="Arial"/>
              </a:rPr>
              <a:t>incredibly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 well: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 smtClean="0">
                <a:solidFill>
                  <a:srgbClr val="000000"/>
                </a:solidFill>
                <a:latin typeface="Arial"/>
              </a:rPr>
              <a:t> All 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of you are handling an enormous volume of </a:t>
            </a:r>
            <a:r>
              <a:rPr lang="en-US" sz="2200" strike="noStrike" dirty="0" smtClean="0">
                <a:solidFill>
                  <a:srgbClr val="000000"/>
                </a:solidFill>
                <a:latin typeface="Arial"/>
              </a:rPr>
              <a:t>information</a:t>
            </a:r>
            <a:endParaRPr lang="en-US" sz="2200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 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200" strike="noStrike" dirty="0" smtClean="0">
                <a:solidFill>
                  <a:srgbClr val="000000"/>
                </a:solidFill>
                <a:latin typeface="Arial"/>
              </a:rPr>
              <a:t>You are not afraid to ask questions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 smtClean="0"/>
              <a:t> 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200" strike="noStrike" dirty="0" smtClean="0">
                <a:solidFill>
                  <a:srgbClr val="000000"/>
                </a:solidFill>
                <a:latin typeface="Arial"/>
              </a:rPr>
              <a:t>You’re doing a fantastic job on the activities.</a:t>
            </a:r>
            <a:endParaRPr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504" y="984307"/>
            <a:ext cx="3663257" cy="4884342"/>
          </a:xfrm>
          <a:prstGeom prst="rect">
            <a:avLst/>
          </a:prstGeom>
        </p:spPr>
      </p:pic>
      <p:sp>
        <p:nvSpPr>
          <p:cNvPr id="5" name="CustomShape 2"/>
          <p:cNvSpPr/>
          <p:nvPr/>
        </p:nvSpPr>
        <p:spPr>
          <a:xfrm>
            <a:off x="304919" y="1708999"/>
            <a:ext cx="4964123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marL="173038" indent="-17303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strike="noStrike" dirty="0" smtClean="0">
                <a:solidFill>
                  <a:srgbClr val="000000"/>
                </a:solidFill>
                <a:latin typeface="Arial"/>
              </a:rPr>
              <a:t>You’re helping 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each other out.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 smtClean="0"/>
              <a:t> 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 smtClean="0">
                <a:solidFill>
                  <a:srgbClr val="000000"/>
                </a:solidFill>
                <a:latin typeface="Arial"/>
              </a:rPr>
              <a:t> And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, most importantly, you are </a:t>
            </a: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figuring out things on your own.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99999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282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3"/>
          <p:cNvSpPr/>
          <p:nvPr/>
        </p:nvSpPr>
        <p:spPr>
          <a:xfrm>
            <a:off x="304920" y="914400"/>
            <a:ext cx="8686440" cy="265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Follow the instructions given via </a:t>
            </a:r>
            <a:r>
              <a:rPr lang="en-US" sz="2400" strike="noStrike" dirty="0" smtClean="0">
                <a:solidFill>
                  <a:srgbClr val="000000"/>
                </a:solidFill>
                <a:latin typeface="Arial"/>
                <a:ea typeface="Roboto"/>
              </a:rPr>
              <a:t>Slack </a:t>
            </a: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to incorporate a </a:t>
            </a:r>
            <a:r>
              <a:rPr lang="en-US" sz="2400" b="1" strike="noStrike" dirty="0" err="1">
                <a:solidFill>
                  <a:srgbClr val="000000"/>
                </a:solidFill>
                <a:latin typeface="Arial"/>
                <a:ea typeface="Roboto"/>
              </a:rPr>
              <a:t>reset.css</a:t>
            </a: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file into a basic HTML file.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Note the impact the reset file makes after its inclusion.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84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  <a:ea typeface="Roboto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/>
                <a:ea typeface="Roboto"/>
              </a:rPr>
              <a:t>10 min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 dirty="0">
                <a:solidFill>
                  <a:srgbClr val="FFFFFF"/>
                </a:solidFill>
                <a:latin typeface="Arial"/>
              </a:rPr>
              <a:t>To the Web with </a:t>
            </a:r>
            <a:r>
              <a:rPr lang="en-US" sz="4100" b="1" i="1" strike="noStrike" dirty="0" smtClean="0">
                <a:solidFill>
                  <a:srgbClr val="FFFFFF"/>
                </a:solidFill>
                <a:latin typeface="Arial"/>
              </a:rPr>
              <a:t>GitHub!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The Internet</a:t>
            </a:r>
            <a:endParaRPr/>
          </a:p>
        </p:txBody>
      </p:sp>
      <p:sp>
        <p:nvSpPr>
          <p:cNvPr id="287" name="CustomShape 2"/>
          <p:cNvSpPr/>
          <p:nvPr/>
        </p:nvSpPr>
        <p:spPr>
          <a:xfrm>
            <a:off x="409320" y="5518080"/>
            <a:ext cx="8610120" cy="65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A deep and complex diagram above on how the internet works.</a:t>
            </a:r>
            <a:endParaRPr/>
          </a:p>
        </p:txBody>
      </p:sp>
      <p:pic>
        <p:nvPicPr>
          <p:cNvPr id="288" name="Picture 2"/>
          <p:cNvPicPr/>
          <p:nvPr/>
        </p:nvPicPr>
        <p:blipFill>
          <a:blip r:embed="rId3"/>
          <a:stretch/>
        </p:blipFill>
        <p:spPr>
          <a:xfrm>
            <a:off x="808560" y="945360"/>
            <a:ext cx="7812000" cy="4280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The World Will See Our Greatness!</a:t>
            </a:r>
            <a:endParaRPr/>
          </a:p>
        </p:txBody>
      </p:sp>
      <p:sp>
        <p:nvSpPr>
          <p:cNvPr id="290" name="CustomShape 2"/>
          <p:cNvSpPr/>
          <p:nvPr/>
        </p:nvSpPr>
        <p:spPr>
          <a:xfrm>
            <a:off x="409320" y="5233680"/>
            <a:ext cx="8610120" cy="10643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b="1" strike="noStrike" dirty="0" smtClean="0">
                <a:solidFill>
                  <a:srgbClr val="000000"/>
                </a:solidFill>
                <a:latin typeface="Arial"/>
              </a:rPr>
              <a:t>GitHub provides hosting for static websites –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which means we can </a:t>
            </a:r>
            <a:r>
              <a:rPr lang="en-US" sz="2000" u="sng" strike="noStrike" dirty="0">
                <a:solidFill>
                  <a:srgbClr val="000000"/>
                </a:solidFill>
                <a:latin typeface="Arial"/>
              </a:rPr>
              <a:t>deploy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our websites and applications onto their servers for the world to see. 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380" y="988860"/>
            <a:ext cx="6350000" cy="3810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Together Now…</a:t>
            </a:r>
            <a:endParaRPr/>
          </a:p>
        </p:txBody>
      </p:sp>
      <p:sp>
        <p:nvSpPr>
          <p:cNvPr id="293" name="CustomShape 2"/>
          <p:cNvSpPr/>
          <p:nvPr/>
        </p:nvSpPr>
        <p:spPr>
          <a:xfrm>
            <a:off x="304920" y="2590920"/>
            <a:ext cx="8534160" cy="18577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 dirty="0">
                <a:solidFill>
                  <a:srgbClr val="000000"/>
                </a:solidFill>
                <a:latin typeface="Arial"/>
                <a:ea typeface="Roboto"/>
              </a:rPr>
              <a:t>Let’s all login to </a:t>
            </a:r>
            <a:r>
              <a:rPr lang="en-US" sz="6000" b="1" i="1" strike="noStrike" dirty="0" smtClean="0">
                <a:solidFill>
                  <a:srgbClr val="000000"/>
                </a:solidFill>
                <a:latin typeface="Arial"/>
                <a:ea typeface="Roboto"/>
              </a:rPr>
              <a:t>GitHub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295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 smtClean="0">
                <a:solidFill>
                  <a:srgbClr val="000000"/>
                </a:solidFill>
                <a:latin typeface="Arial"/>
                <a:ea typeface="Roboto"/>
              </a:rPr>
              <a:t>(GitHub Pages Deployment - Personal) 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304920" y="97920"/>
            <a:ext cx="72568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Deploying Static </a:t>
            </a:r>
            <a:r>
              <a:rPr lang="en-US" sz="2400" b="1" strike="noStrike" dirty="0" smtClean="0">
                <a:solidFill>
                  <a:srgbClr val="000000"/>
                </a:solidFill>
                <a:latin typeface="Arial"/>
              </a:rPr>
              <a:t>Personal Site </a:t>
            </a:r>
            <a:r>
              <a:rPr lang="mr-IN" sz="2400" b="1" strike="noStrike" dirty="0" smtClean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400" b="1" strike="noStrike" dirty="0" smtClean="0">
                <a:solidFill>
                  <a:srgbClr val="000000"/>
                </a:solidFill>
                <a:latin typeface="Arial"/>
              </a:rPr>
              <a:t> GitHub Pages</a:t>
            </a:r>
            <a:endParaRPr dirty="0"/>
          </a:p>
        </p:txBody>
      </p:sp>
      <p:sp>
        <p:nvSpPr>
          <p:cNvPr id="297" name="CustomShape 2"/>
          <p:cNvSpPr/>
          <p:nvPr/>
        </p:nvSpPr>
        <p:spPr>
          <a:xfrm>
            <a:off x="409320" y="783720"/>
            <a:ext cx="8610120" cy="51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Basic Steps</a:t>
            </a:r>
            <a:r>
              <a:rPr lang="en-US" sz="2000" b="1" strike="noStrike" dirty="0" smtClean="0">
                <a:solidFill>
                  <a:srgbClr val="000000"/>
                </a:solidFill>
                <a:latin typeface="Arial"/>
              </a:rPr>
              <a:t>:</a:t>
            </a: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 smtClean="0"/>
              <a:t>Create a new repo that is named `_username_.</a:t>
            </a:r>
            <a:r>
              <a:rPr lang="en-US" sz="2400" dirty="0" err="1" smtClean="0"/>
              <a:t>github.io</a:t>
            </a:r>
            <a:r>
              <a:rPr lang="en-US" sz="2400" dirty="0" smtClean="0"/>
              <a:t>` 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 smtClean="0"/>
              <a:t>Navigate into a folder and clone the repo into it 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 smtClean="0"/>
              <a:t>Build your files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 smtClean="0"/>
              <a:t>Add, commit, and push your changes into the repository</a:t>
            </a:r>
            <a:endParaRPr sz="2400"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2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Time to take your </a:t>
            </a:r>
            <a:r>
              <a:rPr lang="en-US" sz="2400" strike="noStrike" dirty="0" smtClean="0">
                <a:solidFill>
                  <a:srgbClr val="000000"/>
                </a:solidFill>
                <a:latin typeface="Arial"/>
                <a:ea typeface="Roboto"/>
              </a:rPr>
              <a:t>newfangled </a:t>
            </a: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website and deploy it to the </a:t>
            </a:r>
            <a:r>
              <a:rPr lang="en-US" sz="2400" strike="noStrike" dirty="0" smtClean="0">
                <a:solidFill>
                  <a:srgbClr val="000000"/>
                </a:solidFill>
                <a:latin typeface="Arial"/>
                <a:ea typeface="Roboto"/>
              </a:rPr>
              <a:t>cloud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Roboto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Arial"/>
                <a:ea typeface="Roboto"/>
              </a:rPr>
              <a:t>(in this case, GitHub Pages).</a:t>
            </a:r>
            <a:endParaRPr lang="en-US" sz="2400" strike="noStrike" dirty="0" smtClean="0">
              <a:solidFill>
                <a:srgbClr val="000000"/>
              </a:solidFill>
              <a:latin typeface="Arial"/>
              <a:ea typeface="Roboto"/>
            </a:endParaRP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 smtClean="0">
                <a:solidFill>
                  <a:srgbClr val="000000"/>
                </a:solidFill>
                <a:latin typeface="Arial"/>
                <a:ea typeface="Roboto"/>
              </a:rPr>
              <a:t>Additional </a:t>
            </a: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instructions to be sent via Slack.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304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305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 dirty="0">
                <a:solidFill>
                  <a:srgbClr val="000000"/>
                </a:solidFill>
                <a:latin typeface="Arial"/>
                <a:ea typeface="Roboto"/>
              </a:rPr>
              <a:t>Suggested Time: </a:t>
            </a:r>
            <a:r>
              <a:rPr lang="en-US" strike="noStrike" dirty="0" smtClean="0">
                <a:solidFill>
                  <a:srgbClr val="000000"/>
                </a:solidFill>
                <a:latin typeface="Arial"/>
                <a:ea typeface="Roboto"/>
              </a:rPr>
              <a:t>15 min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295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 smtClean="0">
                <a:solidFill>
                  <a:srgbClr val="000000"/>
                </a:solidFill>
                <a:latin typeface="Arial"/>
                <a:ea typeface="Roboto"/>
              </a:rPr>
              <a:t>(GitHub Pages Deployment - Project)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59186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304920" y="97920"/>
            <a:ext cx="72568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Deploying </a:t>
            </a:r>
            <a:r>
              <a:rPr lang="en-US" sz="2400" b="1" dirty="0" smtClean="0">
                <a:solidFill>
                  <a:srgbClr val="000000"/>
                </a:solidFill>
                <a:latin typeface="Arial"/>
              </a:rPr>
              <a:t>a </a:t>
            </a:r>
            <a:r>
              <a:rPr lang="en-US" sz="2400" b="1" strike="noStrike" dirty="0" smtClean="0">
                <a:solidFill>
                  <a:srgbClr val="000000"/>
                </a:solidFill>
                <a:latin typeface="Arial"/>
              </a:rPr>
              <a:t>Static </a:t>
            </a:r>
            <a:r>
              <a:rPr lang="en-US" sz="2400" b="1" dirty="0" smtClean="0">
                <a:solidFill>
                  <a:srgbClr val="000000"/>
                </a:solidFill>
                <a:latin typeface="Arial"/>
              </a:rPr>
              <a:t>Project </a:t>
            </a:r>
            <a:r>
              <a:rPr lang="en-US" sz="2400" b="1" strike="noStrike" dirty="0" smtClean="0">
                <a:solidFill>
                  <a:srgbClr val="000000"/>
                </a:solidFill>
                <a:latin typeface="Arial"/>
              </a:rPr>
              <a:t>Site </a:t>
            </a:r>
            <a:r>
              <a:rPr lang="mr-IN" sz="2400" b="1" strike="noStrike" dirty="0" smtClean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400" b="1" strike="noStrike" dirty="0" smtClean="0">
                <a:solidFill>
                  <a:srgbClr val="000000"/>
                </a:solidFill>
                <a:latin typeface="Arial"/>
              </a:rPr>
              <a:t> GitHub Pages</a:t>
            </a:r>
            <a:endParaRPr dirty="0"/>
          </a:p>
        </p:txBody>
      </p:sp>
      <p:sp>
        <p:nvSpPr>
          <p:cNvPr id="297" name="CustomShape 2"/>
          <p:cNvSpPr/>
          <p:nvPr/>
        </p:nvSpPr>
        <p:spPr>
          <a:xfrm>
            <a:off x="409320" y="783720"/>
            <a:ext cx="8610120" cy="51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Basic Steps</a:t>
            </a:r>
            <a:r>
              <a:rPr lang="en-US" sz="2000" b="1" strike="noStrike" dirty="0" smtClean="0">
                <a:solidFill>
                  <a:srgbClr val="000000"/>
                </a:solidFill>
                <a:latin typeface="Arial"/>
              </a:rPr>
              <a:t>:</a:t>
            </a: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 1. Create a new repository on your GitHub account. You can name this repository whatever you would like. 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2. Once inside of the repository, create a new file and name it `</a:t>
            </a:r>
            <a:r>
              <a:rPr lang="en-US" dirty="0" err="1" smtClean="0"/>
              <a:t>index.html</a:t>
            </a:r>
            <a:r>
              <a:rPr lang="en-US" dirty="0" smtClean="0"/>
              <a:t>` 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3. Add some very basic HTML into this file, save it, and then navigate into your repository's Settings tab.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4. Scroll down to the GitHub Pages section and then, in the section labeled "Source", select that you would like to use the master branch as your source. 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5. Navigate to `&lt;username&gt;.</a:t>
            </a:r>
            <a:r>
              <a:rPr lang="en-US" dirty="0" err="1" smtClean="0"/>
              <a:t>github.io</a:t>
            </a:r>
            <a:r>
              <a:rPr lang="en-US" dirty="0" smtClean="0"/>
              <a:t>/&lt;</a:t>
            </a:r>
            <a:r>
              <a:rPr lang="en-US" dirty="0" err="1" smtClean="0"/>
              <a:t>repositoryname</a:t>
            </a:r>
            <a:r>
              <a:rPr lang="en-US" dirty="0" smtClean="0"/>
              <a:t>&gt;` and you will find that your new web page has gone live!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14247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A Few Admin Things…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2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 smtClean="0">
                <a:solidFill>
                  <a:srgbClr val="000000"/>
                </a:solidFill>
                <a:latin typeface="Arial"/>
                <a:ea typeface="Roboto"/>
              </a:rPr>
              <a:t>Build a newfangled website, and deploy it to GitHub Pages as a project instead of a personal site.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 smtClean="0">
                <a:solidFill>
                  <a:srgbClr val="000000"/>
                </a:solidFill>
                <a:latin typeface="Arial"/>
                <a:ea typeface="Roboto"/>
              </a:rPr>
              <a:t>Additional </a:t>
            </a: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instructions to be sent via Slack.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304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305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 dirty="0">
                <a:solidFill>
                  <a:srgbClr val="000000"/>
                </a:solidFill>
                <a:latin typeface="Arial"/>
                <a:ea typeface="Roboto"/>
              </a:rPr>
              <a:t>Suggested Time: </a:t>
            </a:r>
            <a:r>
              <a:rPr lang="en-US" strike="noStrike" dirty="0" smtClean="0">
                <a:solidFill>
                  <a:srgbClr val="000000"/>
                </a:solidFill>
                <a:latin typeface="Arial"/>
                <a:ea typeface="Roboto"/>
              </a:rPr>
              <a:t>15 min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95756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Practice Through Frustration</a:t>
            </a:r>
            <a:endParaRPr/>
          </a:p>
        </p:txBody>
      </p:sp>
      <p:sp>
        <p:nvSpPr>
          <p:cNvPr id="307" name="CustomShape 2"/>
          <p:cNvSpPr/>
          <p:nvPr/>
        </p:nvSpPr>
        <p:spPr>
          <a:xfrm>
            <a:off x="304920" y="259092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>
                <a:solidFill>
                  <a:srgbClr val="000000"/>
                </a:solidFill>
                <a:latin typeface="Arial"/>
                <a:ea typeface="Roboto"/>
              </a:rPr>
              <a:t>Keep Practicing!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500" i="1" strike="noStrike">
                <a:solidFill>
                  <a:srgbClr val="000000"/>
                </a:solidFill>
                <a:latin typeface="Arial"/>
                <a:ea typeface="Roboto"/>
              </a:rPr>
              <a:t>It gets better.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Questions?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Homework 1 - Help?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EXTRA MATERIAL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And Back to Git…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The Group Project</a:t>
            </a:r>
            <a:endParaRPr/>
          </a:p>
        </p:txBody>
      </p:sp>
      <p:sp>
        <p:nvSpPr>
          <p:cNvPr id="313" name="CustomShape 2"/>
          <p:cNvSpPr/>
          <p:nvPr/>
        </p:nvSpPr>
        <p:spPr>
          <a:xfrm>
            <a:off x="2553840" y="1152720"/>
            <a:ext cx="49190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</a:rPr>
              <a:t>OMG. I HAZ THE GREATEST HTML IDEA!!!!!</a:t>
            </a:r>
            <a:endParaRPr/>
          </a:p>
        </p:txBody>
      </p:sp>
      <p:sp>
        <p:nvSpPr>
          <p:cNvPr id="314" name="Line 3"/>
          <p:cNvSpPr/>
          <p:nvPr/>
        </p:nvSpPr>
        <p:spPr>
          <a:xfrm flipV="1">
            <a:off x="2057400" y="1499040"/>
            <a:ext cx="457200" cy="32796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15" name="Picture 2"/>
          <p:cNvPicPr/>
          <p:nvPr/>
        </p:nvPicPr>
        <p:blipFill>
          <a:blip r:embed="rId3"/>
          <a:stretch/>
        </p:blipFill>
        <p:spPr>
          <a:xfrm>
            <a:off x="287280" y="1154160"/>
            <a:ext cx="1741320" cy="1442160"/>
          </a:xfrm>
          <a:prstGeom prst="rect">
            <a:avLst/>
          </a:prstGeom>
          <a:ln>
            <a:noFill/>
          </a:ln>
        </p:spPr>
      </p:pic>
      <p:sp>
        <p:nvSpPr>
          <p:cNvPr id="316" name="CustomShape 4"/>
          <p:cNvSpPr/>
          <p:nvPr/>
        </p:nvSpPr>
        <p:spPr>
          <a:xfrm>
            <a:off x="2534400" y="1642320"/>
            <a:ext cx="37609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/>
              </a:rPr>
              <a:t>SpongeSite.com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The Group Project</a:t>
            </a:r>
            <a:endParaRPr/>
          </a:p>
        </p:txBody>
      </p:sp>
      <p:pic>
        <p:nvPicPr>
          <p:cNvPr id="318" name="Picture 2"/>
          <p:cNvPicPr/>
          <p:nvPr/>
        </p:nvPicPr>
        <p:blipFill>
          <a:blip r:embed="rId3"/>
          <a:stretch/>
        </p:blipFill>
        <p:spPr>
          <a:xfrm>
            <a:off x="287280" y="1154160"/>
            <a:ext cx="1741320" cy="1442160"/>
          </a:xfrm>
          <a:prstGeom prst="rect">
            <a:avLst/>
          </a:prstGeom>
          <a:ln>
            <a:noFill/>
          </a:ln>
        </p:spPr>
      </p:pic>
      <p:sp>
        <p:nvSpPr>
          <p:cNvPr id="319" name="Line 2"/>
          <p:cNvSpPr/>
          <p:nvPr/>
        </p:nvSpPr>
        <p:spPr>
          <a:xfrm flipV="1">
            <a:off x="2057400" y="1499040"/>
            <a:ext cx="457200" cy="32796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20" name="Picture 10"/>
          <p:cNvPicPr/>
          <p:nvPr/>
        </p:nvPicPr>
        <p:blipFill>
          <a:blip r:embed="rId4"/>
          <a:stretch/>
        </p:blipFill>
        <p:spPr>
          <a:xfrm>
            <a:off x="6334200" y="897120"/>
            <a:ext cx="2514240" cy="2514240"/>
          </a:xfrm>
          <a:prstGeom prst="rect">
            <a:avLst/>
          </a:prstGeom>
          <a:ln>
            <a:noFill/>
          </a:ln>
        </p:spPr>
      </p:pic>
      <p:sp>
        <p:nvSpPr>
          <p:cNvPr id="321" name="CustomShape 3"/>
          <p:cNvSpPr/>
          <p:nvPr/>
        </p:nvSpPr>
        <p:spPr>
          <a:xfrm>
            <a:off x="2550600" y="1222200"/>
            <a:ext cx="16502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Arial"/>
              </a:rPr>
              <a:t>Programming Away…</a:t>
            </a:r>
            <a:endParaRPr/>
          </a:p>
        </p:txBody>
      </p:sp>
      <p:pic>
        <p:nvPicPr>
          <p:cNvPr id="322" name="Picture 2"/>
          <p:cNvPicPr/>
          <p:nvPr/>
        </p:nvPicPr>
        <p:blipFill>
          <a:blip r:embed="rId5"/>
          <a:stretch/>
        </p:blipFill>
        <p:spPr>
          <a:xfrm>
            <a:off x="609480" y="4724280"/>
            <a:ext cx="1239120" cy="1586160"/>
          </a:xfrm>
          <a:prstGeom prst="rect">
            <a:avLst/>
          </a:prstGeom>
          <a:ln>
            <a:noFill/>
          </a:ln>
        </p:spPr>
      </p:pic>
      <p:sp>
        <p:nvSpPr>
          <p:cNvPr id="323" name="CustomShape 4"/>
          <p:cNvSpPr/>
          <p:nvPr/>
        </p:nvSpPr>
        <p:spPr>
          <a:xfrm>
            <a:off x="2564640" y="4516920"/>
            <a:ext cx="5245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</a:rPr>
              <a:t>Spongebob’s idea is dumb. We should call it…</a:t>
            </a:r>
            <a:endParaRPr/>
          </a:p>
        </p:txBody>
      </p:sp>
      <p:sp>
        <p:nvSpPr>
          <p:cNvPr id="324" name="CustomShape 5"/>
          <p:cNvSpPr/>
          <p:nvPr/>
        </p:nvSpPr>
        <p:spPr>
          <a:xfrm>
            <a:off x="2563560" y="5074920"/>
            <a:ext cx="41695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/>
              </a:rPr>
              <a:t>PrincezzzSite.com</a:t>
            </a:r>
            <a:endParaRPr/>
          </a:p>
        </p:txBody>
      </p:sp>
      <p:sp>
        <p:nvSpPr>
          <p:cNvPr id="325" name="Line 6"/>
          <p:cNvSpPr/>
          <p:nvPr/>
        </p:nvSpPr>
        <p:spPr>
          <a:xfrm flipV="1">
            <a:off x="2085840" y="4746960"/>
            <a:ext cx="457200" cy="327960"/>
          </a:xfrm>
          <a:prstGeom prst="line">
            <a:avLst/>
          </a:prstGeom>
          <a:ln>
            <a:solidFill>
              <a:schemeClr val="tx1"/>
            </a:solidFill>
          </a:ln>
        </p:spPr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The Group Project</a:t>
            </a:r>
            <a:endParaRPr/>
          </a:p>
        </p:txBody>
      </p:sp>
      <p:pic>
        <p:nvPicPr>
          <p:cNvPr id="327" name="Picture 2"/>
          <p:cNvPicPr/>
          <p:nvPr/>
        </p:nvPicPr>
        <p:blipFill>
          <a:blip r:embed="rId3"/>
          <a:stretch/>
        </p:blipFill>
        <p:spPr>
          <a:xfrm>
            <a:off x="287280" y="1154160"/>
            <a:ext cx="1741320" cy="1442160"/>
          </a:xfrm>
          <a:prstGeom prst="rect">
            <a:avLst/>
          </a:prstGeom>
          <a:ln>
            <a:noFill/>
          </a:ln>
        </p:spPr>
      </p:pic>
      <p:sp>
        <p:nvSpPr>
          <p:cNvPr id="328" name="Line 2"/>
          <p:cNvSpPr/>
          <p:nvPr/>
        </p:nvSpPr>
        <p:spPr>
          <a:xfrm flipV="1">
            <a:off x="2057400" y="1499040"/>
            <a:ext cx="457200" cy="32796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29" name="Picture 10"/>
          <p:cNvPicPr/>
          <p:nvPr/>
        </p:nvPicPr>
        <p:blipFill>
          <a:blip r:embed="rId4"/>
          <a:stretch/>
        </p:blipFill>
        <p:spPr>
          <a:xfrm>
            <a:off x="6334200" y="897120"/>
            <a:ext cx="2514240" cy="2514240"/>
          </a:xfrm>
          <a:prstGeom prst="rect">
            <a:avLst/>
          </a:prstGeom>
          <a:ln>
            <a:noFill/>
          </a:ln>
        </p:spPr>
      </p:pic>
      <p:sp>
        <p:nvSpPr>
          <p:cNvPr id="330" name="CustomShape 3"/>
          <p:cNvSpPr/>
          <p:nvPr/>
        </p:nvSpPr>
        <p:spPr>
          <a:xfrm>
            <a:off x="2550600" y="1222200"/>
            <a:ext cx="16502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Arial"/>
              </a:rPr>
              <a:t>Programming Away…</a:t>
            </a:r>
            <a:endParaRPr/>
          </a:p>
        </p:txBody>
      </p:sp>
      <p:pic>
        <p:nvPicPr>
          <p:cNvPr id="331" name="Picture 2"/>
          <p:cNvPicPr/>
          <p:nvPr/>
        </p:nvPicPr>
        <p:blipFill>
          <a:blip r:embed="rId5"/>
          <a:stretch/>
        </p:blipFill>
        <p:spPr>
          <a:xfrm>
            <a:off x="609480" y="4724280"/>
            <a:ext cx="1239120" cy="1586160"/>
          </a:xfrm>
          <a:prstGeom prst="rect">
            <a:avLst/>
          </a:prstGeom>
          <a:ln>
            <a:noFill/>
          </a:ln>
        </p:spPr>
      </p:pic>
      <p:sp>
        <p:nvSpPr>
          <p:cNvPr id="332" name="Line 4"/>
          <p:cNvSpPr/>
          <p:nvPr/>
        </p:nvSpPr>
        <p:spPr>
          <a:xfrm flipV="1">
            <a:off x="2085840" y="4746960"/>
            <a:ext cx="457200" cy="327960"/>
          </a:xfrm>
          <a:prstGeom prst="line">
            <a:avLst/>
          </a:prstGeom>
          <a:ln>
            <a:solidFill>
              <a:schemeClr val="tx1"/>
            </a:solidFill>
          </a:ln>
        </p:spPr>
      </p:sp>
      <p:sp>
        <p:nvSpPr>
          <p:cNvPr id="333" name="CustomShape 5"/>
          <p:cNvSpPr/>
          <p:nvPr/>
        </p:nvSpPr>
        <p:spPr>
          <a:xfrm>
            <a:off x="2674440" y="4441680"/>
            <a:ext cx="16502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Arial"/>
              </a:rPr>
              <a:t>Programming Away…</a:t>
            </a:r>
            <a:endParaRPr/>
          </a:p>
        </p:txBody>
      </p:sp>
      <p:pic>
        <p:nvPicPr>
          <p:cNvPr id="334" name="Picture 10"/>
          <p:cNvPicPr/>
          <p:nvPr/>
        </p:nvPicPr>
        <p:blipFill>
          <a:blip r:embed="rId4"/>
          <a:stretch/>
        </p:blipFill>
        <p:spPr>
          <a:xfrm>
            <a:off x="6334200" y="3700080"/>
            <a:ext cx="2514240" cy="2514240"/>
          </a:xfrm>
          <a:prstGeom prst="rect">
            <a:avLst/>
          </a:prstGeom>
          <a:ln>
            <a:noFill/>
          </a:ln>
        </p:spPr>
      </p:pic>
      <p:sp>
        <p:nvSpPr>
          <p:cNvPr id="335" name="CustomShape 6"/>
          <p:cNvSpPr/>
          <p:nvPr/>
        </p:nvSpPr>
        <p:spPr>
          <a:xfrm flipV="1">
            <a:off x="4209120" y="2154240"/>
            <a:ext cx="2124720" cy="1115280"/>
          </a:xfrm>
          <a:prstGeom prst="straightConnector1">
            <a:avLst/>
          </a:prstGeom>
          <a:noFill/>
          <a:ln w="666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7"/>
          <p:cNvSpPr/>
          <p:nvPr/>
        </p:nvSpPr>
        <p:spPr>
          <a:xfrm>
            <a:off x="4209120" y="3315600"/>
            <a:ext cx="2124720" cy="1641600"/>
          </a:xfrm>
          <a:prstGeom prst="straightConnector1">
            <a:avLst/>
          </a:prstGeom>
          <a:noFill/>
          <a:ln w="666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CustomShape 8"/>
          <p:cNvSpPr/>
          <p:nvPr/>
        </p:nvSpPr>
        <p:spPr>
          <a:xfrm>
            <a:off x="2057400" y="2925720"/>
            <a:ext cx="3962160" cy="774360"/>
          </a:xfrm>
          <a:prstGeom prst="rect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CustomShape 9"/>
          <p:cNvSpPr/>
          <p:nvPr/>
        </p:nvSpPr>
        <p:spPr>
          <a:xfrm>
            <a:off x="2286000" y="2925720"/>
            <a:ext cx="3733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FFFFFF"/>
                </a:solidFill>
                <a:latin typeface="Arial"/>
              </a:rPr>
              <a:t>Now they have two completely </a:t>
            </a:r>
            <a:r>
              <a:rPr lang="en-US" b="1" i="1" u="sng" strike="noStrike">
                <a:solidFill>
                  <a:srgbClr val="FFFFFF"/>
                </a:solidFill>
                <a:latin typeface="Arial"/>
              </a:rPr>
              <a:t>different</a:t>
            </a:r>
            <a:r>
              <a:rPr lang="en-US" b="1" strike="noStrike">
                <a:solidFill>
                  <a:srgbClr val="FFFFFF"/>
                </a:solidFill>
                <a:latin typeface="Arial"/>
              </a:rPr>
              <a:t> versions.</a:t>
            </a:r>
            <a:endParaRPr/>
          </a:p>
        </p:txBody>
      </p:sp>
      <p:sp>
        <p:nvSpPr>
          <p:cNvPr id="339" name="CustomShape 10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The Group Project – Tragedy #1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Picture 2"/>
          <p:cNvPicPr/>
          <p:nvPr/>
        </p:nvPicPr>
        <p:blipFill>
          <a:blip r:embed="rId3"/>
          <a:stretch/>
        </p:blipFill>
        <p:spPr>
          <a:xfrm>
            <a:off x="287280" y="1154160"/>
            <a:ext cx="1741320" cy="1442160"/>
          </a:xfrm>
          <a:prstGeom prst="rect">
            <a:avLst/>
          </a:prstGeom>
          <a:ln>
            <a:noFill/>
          </a:ln>
        </p:spPr>
      </p:pic>
      <p:pic>
        <p:nvPicPr>
          <p:cNvPr id="341" name="Picture 2"/>
          <p:cNvPicPr/>
          <p:nvPr/>
        </p:nvPicPr>
        <p:blipFill>
          <a:blip r:embed="rId4"/>
          <a:stretch/>
        </p:blipFill>
        <p:spPr>
          <a:xfrm>
            <a:off x="609480" y="4724280"/>
            <a:ext cx="1239120" cy="1586160"/>
          </a:xfrm>
          <a:prstGeom prst="rect">
            <a:avLst/>
          </a:prstGeom>
          <a:ln>
            <a:noFill/>
          </a:ln>
        </p:spPr>
      </p:pic>
      <p:sp>
        <p:nvSpPr>
          <p:cNvPr id="342" name="CustomShape 1"/>
          <p:cNvSpPr/>
          <p:nvPr/>
        </p:nvSpPr>
        <p:spPr>
          <a:xfrm>
            <a:off x="2477520" y="1061640"/>
            <a:ext cx="3210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u="sng" strike="noStrike">
                <a:solidFill>
                  <a:srgbClr val="000000"/>
                </a:solidFill>
                <a:latin typeface="Arial"/>
              </a:rPr>
              <a:t>Main Branch (Spongebob’s)</a:t>
            </a:r>
            <a:endParaRPr/>
          </a:p>
        </p:txBody>
      </p:sp>
      <p:sp>
        <p:nvSpPr>
          <p:cNvPr id="343" name="CustomShape 2"/>
          <p:cNvSpPr/>
          <p:nvPr/>
        </p:nvSpPr>
        <p:spPr>
          <a:xfrm>
            <a:off x="4182840" y="5845320"/>
            <a:ext cx="1910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u="sng" strike="noStrike">
                <a:solidFill>
                  <a:srgbClr val="000000"/>
                </a:solidFill>
                <a:latin typeface="Arial"/>
              </a:rPr>
              <a:t>Prince’s Branch</a:t>
            </a:r>
            <a:endParaRPr/>
          </a:p>
        </p:txBody>
      </p:sp>
      <p:pic>
        <p:nvPicPr>
          <p:cNvPr id="344" name="Picture 10"/>
          <p:cNvPicPr/>
          <p:nvPr/>
        </p:nvPicPr>
        <p:blipFill>
          <a:blip r:embed="rId5"/>
          <a:stretch/>
        </p:blipFill>
        <p:spPr>
          <a:xfrm>
            <a:off x="2475360" y="151236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45" name="Picture 10"/>
          <p:cNvPicPr/>
          <p:nvPr/>
        </p:nvPicPr>
        <p:blipFill>
          <a:blip r:embed="rId5"/>
          <a:stretch/>
        </p:blipFill>
        <p:spPr>
          <a:xfrm>
            <a:off x="3611160" y="15048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46" name="Picture 10"/>
          <p:cNvPicPr/>
          <p:nvPr/>
        </p:nvPicPr>
        <p:blipFill>
          <a:blip r:embed="rId5"/>
          <a:stretch/>
        </p:blipFill>
        <p:spPr>
          <a:xfrm>
            <a:off x="4746600" y="15030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47" name="Picture 10"/>
          <p:cNvPicPr/>
          <p:nvPr/>
        </p:nvPicPr>
        <p:blipFill>
          <a:blip r:embed="rId5"/>
          <a:stretch/>
        </p:blipFill>
        <p:spPr>
          <a:xfrm>
            <a:off x="5882400" y="15030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48" name="Picture 10"/>
          <p:cNvPicPr/>
          <p:nvPr/>
        </p:nvPicPr>
        <p:blipFill>
          <a:blip r:embed="rId5"/>
          <a:stretch/>
        </p:blipFill>
        <p:spPr>
          <a:xfrm>
            <a:off x="7018200" y="1503000"/>
            <a:ext cx="880560" cy="880560"/>
          </a:xfrm>
          <a:prstGeom prst="rect">
            <a:avLst/>
          </a:prstGeom>
          <a:ln>
            <a:noFill/>
          </a:ln>
        </p:spPr>
      </p:pic>
      <p:sp>
        <p:nvSpPr>
          <p:cNvPr id="349" name="CustomShape 3"/>
          <p:cNvSpPr/>
          <p:nvPr/>
        </p:nvSpPr>
        <p:spPr>
          <a:xfrm>
            <a:off x="2695680" y="242280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/>
              </a:rPr>
              <a:t>1</a:t>
            </a:r>
            <a:endParaRPr/>
          </a:p>
        </p:txBody>
      </p:sp>
      <p:sp>
        <p:nvSpPr>
          <p:cNvPr id="350" name="CustomShape 4"/>
          <p:cNvSpPr/>
          <p:nvPr/>
        </p:nvSpPr>
        <p:spPr>
          <a:xfrm>
            <a:off x="3815280" y="241992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/>
              </a:rPr>
              <a:t>2</a:t>
            </a:r>
            <a:endParaRPr/>
          </a:p>
        </p:txBody>
      </p:sp>
      <p:sp>
        <p:nvSpPr>
          <p:cNvPr id="351" name="CustomShape 5"/>
          <p:cNvSpPr/>
          <p:nvPr/>
        </p:nvSpPr>
        <p:spPr>
          <a:xfrm>
            <a:off x="489600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/>
              </a:rPr>
              <a:t>3</a:t>
            </a:r>
            <a:endParaRPr/>
          </a:p>
        </p:txBody>
      </p:sp>
      <p:sp>
        <p:nvSpPr>
          <p:cNvPr id="352" name="CustomShape 6"/>
          <p:cNvSpPr/>
          <p:nvPr/>
        </p:nvSpPr>
        <p:spPr>
          <a:xfrm>
            <a:off x="615132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/>
              </a:rPr>
              <a:t>4</a:t>
            </a:r>
            <a:endParaRPr/>
          </a:p>
        </p:txBody>
      </p:sp>
      <p:sp>
        <p:nvSpPr>
          <p:cNvPr id="353" name="CustomShape 7"/>
          <p:cNvSpPr/>
          <p:nvPr/>
        </p:nvSpPr>
        <p:spPr>
          <a:xfrm>
            <a:off x="726156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/>
              </a:rPr>
              <a:t>5</a:t>
            </a:r>
            <a:endParaRPr/>
          </a:p>
        </p:txBody>
      </p:sp>
      <p:pic>
        <p:nvPicPr>
          <p:cNvPr id="354" name="Picture 10"/>
          <p:cNvPicPr/>
          <p:nvPr/>
        </p:nvPicPr>
        <p:blipFill>
          <a:blip r:embed="rId5"/>
          <a:stretch/>
        </p:blipFill>
        <p:spPr>
          <a:xfrm>
            <a:off x="4790160" y="4956480"/>
            <a:ext cx="880560" cy="880560"/>
          </a:xfrm>
          <a:prstGeom prst="rect">
            <a:avLst/>
          </a:prstGeom>
          <a:ln>
            <a:noFill/>
          </a:ln>
        </p:spPr>
      </p:pic>
      <p:sp>
        <p:nvSpPr>
          <p:cNvPr id="355" name="CustomShape 8"/>
          <p:cNvSpPr/>
          <p:nvPr/>
        </p:nvSpPr>
        <p:spPr>
          <a:xfrm rot="5400000" flipH="1" flipV="1">
            <a:off x="3964680" y="3663720"/>
            <a:ext cx="2572560" cy="11880"/>
          </a:xfrm>
          <a:prstGeom prst="curvedConnector3">
            <a:avLst>
              <a:gd name="adj1" fmla="val 50000"/>
            </a:avLst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9"/>
          <p:cNvSpPr/>
          <p:nvPr/>
        </p:nvSpPr>
        <p:spPr>
          <a:xfrm flipV="1">
            <a:off x="335628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10"/>
          <p:cNvSpPr/>
          <p:nvPr/>
        </p:nvSpPr>
        <p:spPr>
          <a:xfrm flipV="1">
            <a:off x="449208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11"/>
          <p:cNvSpPr/>
          <p:nvPr/>
        </p:nvSpPr>
        <p:spPr>
          <a:xfrm flipV="1">
            <a:off x="5630760" y="193572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12"/>
          <p:cNvSpPr/>
          <p:nvPr/>
        </p:nvSpPr>
        <p:spPr>
          <a:xfrm flipV="1">
            <a:off x="676332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13"/>
          <p:cNvSpPr/>
          <p:nvPr/>
        </p:nvSpPr>
        <p:spPr>
          <a:xfrm>
            <a:off x="5311080" y="3231360"/>
            <a:ext cx="3832560" cy="136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/>
              </a:rPr>
              <a:t>Prince </a:t>
            </a:r>
            <a:r>
              <a:rPr lang="en-US" sz="1400" b="1" u="sng" strike="noStrike">
                <a:solidFill>
                  <a:srgbClr val="000000"/>
                </a:solidFill>
                <a:latin typeface="Arial"/>
              </a:rPr>
              <a:t>pushes </a:t>
            </a:r>
            <a:r>
              <a:rPr lang="en-US" sz="1400" strike="noStrike">
                <a:solidFill>
                  <a:srgbClr val="000000"/>
                </a:solidFill>
                <a:latin typeface="Arial"/>
              </a:rPr>
              <a:t>his code changes into the main branch.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/>
              </a:rPr>
              <a:t>If Prince is allowed to push his code, it could seriously ruin Spongebob’s vision and working code.</a:t>
            </a:r>
            <a:endParaRPr/>
          </a:p>
        </p:txBody>
      </p:sp>
      <p:sp>
        <p:nvSpPr>
          <p:cNvPr id="361" name="CustomShape 14"/>
          <p:cNvSpPr/>
          <p:nvPr/>
        </p:nvSpPr>
        <p:spPr>
          <a:xfrm>
            <a:off x="5940000" y="1122480"/>
            <a:ext cx="30067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/>
              </a:rPr>
              <a:t>Spongebob continues programming</a:t>
            </a:r>
            <a:endParaRPr/>
          </a:p>
        </p:txBody>
      </p:sp>
      <p:sp>
        <p:nvSpPr>
          <p:cNvPr id="362" name="CustomShape 15"/>
          <p:cNvSpPr/>
          <p:nvPr/>
        </p:nvSpPr>
        <p:spPr>
          <a:xfrm>
            <a:off x="5411880" y="2895480"/>
            <a:ext cx="3623040" cy="303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/>
              </a:rPr>
              <a:t>This is NON-IDEAL</a:t>
            </a:r>
            <a:endParaRPr/>
          </a:p>
        </p:txBody>
      </p:sp>
      <p:sp>
        <p:nvSpPr>
          <p:cNvPr id="363" name="TextShape 16"/>
          <p:cNvSpPr txBox="1"/>
          <p:nvPr/>
        </p:nvSpPr>
        <p:spPr>
          <a:xfrm>
            <a:off x="304920" y="0"/>
            <a:ext cx="645804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The Group Project – Push vs Pull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 dirty="0" smtClean="0">
                <a:solidFill>
                  <a:srgbClr val="000000"/>
                </a:solidFill>
                <a:latin typeface="Arial"/>
              </a:rPr>
              <a:t>Homework</a:t>
            </a:r>
            <a:endParaRPr dirty="0"/>
          </a:p>
        </p:txBody>
      </p:sp>
      <p:sp>
        <p:nvSpPr>
          <p:cNvPr id="139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strike="noStrike" dirty="0" smtClean="0">
                <a:solidFill>
                  <a:srgbClr val="000000"/>
                </a:solidFill>
                <a:latin typeface="Arial"/>
              </a:rPr>
              <a:t> Remember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, Homework #1 is due on </a:t>
            </a:r>
            <a:r>
              <a:rPr lang="en-US" sz="2200" b="1" u="sng" strike="noStrike" dirty="0" smtClean="0">
                <a:solidFill>
                  <a:srgbClr val="000000"/>
                </a:solidFill>
                <a:latin typeface="Arial"/>
              </a:rPr>
              <a:t>Wednesday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strike="noStrike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200" b="1" u="sng" strike="noStrike" dirty="0" smtClean="0">
                <a:solidFill>
                  <a:srgbClr val="000000"/>
                </a:solidFill>
                <a:latin typeface="Arial"/>
              </a:rPr>
              <a:t>Homework </a:t>
            </a:r>
            <a:r>
              <a:rPr lang="en-US" sz="2200" b="1" u="sng" strike="noStrike" dirty="0" smtClean="0">
                <a:solidFill>
                  <a:srgbClr val="000000"/>
                </a:solidFill>
                <a:latin typeface="Arial"/>
              </a:rPr>
              <a:t>2 is up in </a:t>
            </a:r>
            <a:r>
              <a:rPr lang="en-US" sz="2200" b="1" u="sng" strike="noStrike" dirty="0" err="1" smtClean="0">
                <a:solidFill>
                  <a:srgbClr val="000000"/>
                </a:solidFill>
                <a:latin typeface="Arial"/>
              </a:rPr>
              <a:t>GitLab</a:t>
            </a:r>
            <a:r>
              <a:rPr lang="en-US" sz="2200" b="1" u="sng" strike="noStrike" dirty="0" smtClean="0">
                <a:solidFill>
                  <a:srgbClr val="000000"/>
                </a:solidFill>
                <a:latin typeface="Arial"/>
              </a:rPr>
              <a:t> now</a:t>
            </a:r>
          </a:p>
          <a:p>
            <a:pPr lvl="1"/>
            <a:r>
              <a:rPr lang="en-US" sz="2200" b="1" strike="noStrike" dirty="0" smtClean="0">
                <a:solidFill>
                  <a:srgbClr val="000000"/>
                </a:solidFill>
                <a:latin typeface="Arial"/>
              </a:rPr>
              <a:t>Due Wed June 28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strike="noStrike" dirty="0" smtClean="0">
                <a:solidFill>
                  <a:srgbClr val="000000"/>
                </a:solidFill>
                <a:latin typeface="Arial"/>
              </a:rPr>
              <a:t> Remember 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to submit </a:t>
            </a:r>
            <a:r>
              <a:rPr lang="en-US" sz="2200" b="1" strike="noStrike" dirty="0" smtClean="0">
                <a:solidFill>
                  <a:srgbClr val="000000"/>
                </a:solidFill>
                <a:latin typeface="Arial"/>
              </a:rPr>
              <a:t>homework via GitHub</a:t>
            </a:r>
          </a:p>
          <a:p>
            <a:pPr lvl="1"/>
            <a:r>
              <a:rPr lang="en-US" sz="2200" b="1" dirty="0" smtClean="0">
                <a:solidFill>
                  <a:srgbClr val="000000"/>
                </a:solidFill>
                <a:latin typeface="Arial"/>
              </a:rPr>
              <a:t>(and GitHub Pages</a:t>
            </a:r>
            <a:r>
              <a:rPr lang="en-US" sz="2200" b="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Arial"/>
              </a:rPr>
              <a:t>for Homework #2)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40" name="CustomShape 3"/>
          <p:cNvSpPr/>
          <p:nvPr/>
        </p:nvSpPr>
        <p:spPr>
          <a:xfrm>
            <a:off x="622080" y="4191120"/>
            <a:ext cx="8105760" cy="143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1" strike="noStrike">
                <a:solidFill>
                  <a:srgbClr val="000000"/>
                </a:solidFill>
                <a:latin typeface="Arial"/>
              </a:rPr>
              <a:t>And </a:t>
            </a:r>
            <a:r>
              <a:rPr lang="en-US" sz="3200" b="1" u="sng" strike="noStrike">
                <a:solidFill>
                  <a:srgbClr val="000000"/>
                </a:solidFill>
                <a:latin typeface="Arial"/>
              </a:rPr>
              <a:t>seriously</a:t>
            </a:r>
            <a:r>
              <a:rPr lang="en-US" sz="3200" b="1" strike="noStrike">
                <a:solidFill>
                  <a:srgbClr val="000000"/>
                </a:solidFill>
                <a:latin typeface="Arial"/>
              </a:rPr>
              <a:t>!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200" b="1" strike="noStrike">
                <a:solidFill>
                  <a:srgbClr val="000000"/>
                </a:solidFill>
                <a:latin typeface="Arial"/>
              </a:rPr>
              <a:t>Submit whatever you have! Don’t get a 0.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(Even if you don’t like what you’ve made.)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The Group Project – Push vs Pull</a:t>
            </a:r>
            <a:endParaRPr/>
          </a:p>
        </p:txBody>
      </p:sp>
      <p:pic>
        <p:nvPicPr>
          <p:cNvPr id="365" name="Picture 2"/>
          <p:cNvPicPr/>
          <p:nvPr/>
        </p:nvPicPr>
        <p:blipFill>
          <a:blip r:embed="rId3"/>
          <a:stretch/>
        </p:blipFill>
        <p:spPr>
          <a:xfrm>
            <a:off x="287280" y="1154160"/>
            <a:ext cx="1741320" cy="1442160"/>
          </a:xfrm>
          <a:prstGeom prst="rect">
            <a:avLst/>
          </a:prstGeom>
          <a:ln>
            <a:noFill/>
          </a:ln>
        </p:spPr>
      </p:pic>
      <p:pic>
        <p:nvPicPr>
          <p:cNvPr id="366" name="Picture 2"/>
          <p:cNvPicPr/>
          <p:nvPr/>
        </p:nvPicPr>
        <p:blipFill>
          <a:blip r:embed="rId4"/>
          <a:stretch/>
        </p:blipFill>
        <p:spPr>
          <a:xfrm>
            <a:off x="609480" y="4724280"/>
            <a:ext cx="1239120" cy="1586160"/>
          </a:xfrm>
          <a:prstGeom prst="rect">
            <a:avLst/>
          </a:prstGeom>
          <a:ln>
            <a:noFill/>
          </a:ln>
        </p:spPr>
      </p:pic>
      <p:sp>
        <p:nvSpPr>
          <p:cNvPr id="367" name="CustomShape 2"/>
          <p:cNvSpPr/>
          <p:nvPr/>
        </p:nvSpPr>
        <p:spPr>
          <a:xfrm>
            <a:off x="2477520" y="1061640"/>
            <a:ext cx="3210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u="sng" strike="noStrike">
                <a:solidFill>
                  <a:srgbClr val="000000"/>
                </a:solidFill>
                <a:latin typeface="Arial"/>
              </a:rPr>
              <a:t>Main Branch (Spongebob’s)</a:t>
            </a:r>
            <a:endParaRPr/>
          </a:p>
        </p:txBody>
      </p:sp>
      <p:pic>
        <p:nvPicPr>
          <p:cNvPr id="368" name="Picture 10"/>
          <p:cNvPicPr/>
          <p:nvPr/>
        </p:nvPicPr>
        <p:blipFill>
          <a:blip r:embed="rId5"/>
          <a:stretch/>
        </p:blipFill>
        <p:spPr>
          <a:xfrm>
            <a:off x="2475360" y="151236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69" name="Picture 10"/>
          <p:cNvPicPr/>
          <p:nvPr/>
        </p:nvPicPr>
        <p:blipFill>
          <a:blip r:embed="rId5"/>
          <a:stretch/>
        </p:blipFill>
        <p:spPr>
          <a:xfrm>
            <a:off x="3611160" y="15048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70" name="Picture 10"/>
          <p:cNvPicPr/>
          <p:nvPr/>
        </p:nvPicPr>
        <p:blipFill>
          <a:blip r:embed="rId5"/>
          <a:stretch/>
        </p:blipFill>
        <p:spPr>
          <a:xfrm>
            <a:off x="4746600" y="15030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71" name="Picture 10"/>
          <p:cNvPicPr/>
          <p:nvPr/>
        </p:nvPicPr>
        <p:blipFill>
          <a:blip r:embed="rId5"/>
          <a:stretch/>
        </p:blipFill>
        <p:spPr>
          <a:xfrm>
            <a:off x="5882400" y="15030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72" name="Picture 10"/>
          <p:cNvPicPr/>
          <p:nvPr/>
        </p:nvPicPr>
        <p:blipFill>
          <a:blip r:embed="rId5"/>
          <a:stretch/>
        </p:blipFill>
        <p:spPr>
          <a:xfrm>
            <a:off x="7018200" y="1503000"/>
            <a:ext cx="880560" cy="880560"/>
          </a:xfrm>
          <a:prstGeom prst="rect">
            <a:avLst/>
          </a:prstGeom>
          <a:ln>
            <a:noFill/>
          </a:ln>
        </p:spPr>
      </p:pic>
      <p:sp>
        <p:nvSpPr>
          <p:cNvPr id="373" name="CustomShape 3"/>
          <p:cNvSpPr/>
          <p:nvPr/>
        </p:nvSpPr>
        <p:spPr>
          <a:xfrm>
            <a:off x="2695680" y="242280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/>
              </a:rPr>
              <a:t>1</a:t>
            </a:r>
            <a:endParaRPr/>
          </a:p>
        </p:txBody>
      </p:sp>
      <p:sp>
        <p:nvSpPr>
          <p:cNvPr id="374" name="CustomShape 4"/>
          <p:cNvSpPr/>
          <p:nvPr/>
        </p:nvSpPr>
        <p:spPr>
          <a:xfrm>
            <a:off x="3815280" y="241992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/>
              </a:rPr>
              <a:t>2</a:t>
            </a:r>
            <a:endParaRPr/>
          </a:p>
        </p:txBody>
      </p:sp>
      <p:sp>
        <p:nvSpPr>
          <p:cNvPr id="375" name="CustomShape 5"/>
          <p:cNvSpPr/>
          <p:nvPr/>
        </p:nvSpPr>
        <p:spPr>
          <a:xfrm>
            <a:off x="489600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/>
              </a:rPr>
              <a:t>3</a:t>
            </a:r>
            <a:endParaRPr/>
          </a:p>
        </p:txBody>
      </p:sp>
      <p:sp>
        <p:nvSpPr>
          <p:cNvPr id="376" name="CustomShape 6"/>
          <p:cNvSpPr/>
          <p:nvPr/>
        </p:nvSpPr>
        <p:spPr>
          <a:xfrm>
            <a:off x="615132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/>
              </a:rPr>
              <a:t>4</a:t>
            </a:r>
            <a:endParaRPr/>
          </a:p>
        </p:txBody>
      </p:sp>
      <p:sp>
        <p:nvSpPr>
          <p:cNvPr id="377" name="CustomShape 7"/>
          <p:cNvSpPr/>
          <p:nvPr/>
        </p:nvSpPr>
        <p:spPr>
          <a:xfrm>
            <a:off x="726156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/>
              </a:rPr>
              <a:t>5</a:t>
            </a:r>
            <a:endParaRPr/>
          </a:p>
        </p:txBody>
      </p:sp>
      <p:sp>
        <p:nvSpPr>
          <p:cNvPr id="378" name="CustomShape 8"/>
          <p:cNvSpPr/>
          <p:nvPr/>
        </p:nvSpPr>
        <p:spPr>
          <a:xfrm flipV="1">
            <a:off x="335628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9"/>
          <p:cNvSpPr/>
          <p:nvPr/>
        </p:nvSpPr>
        <p:spPr>
          <a:xfrm flipV="1">
            <a:off x="449208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10"/>
          <p:cNvSpPr/>
          <p:nvPr/>
        </p:nvSpPr>
        <p:spPr>
          <a:xfrm flipV="1">
            <a:off x="5630760" y="193572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11"/>
          <p:cNvSpPr/>
          <p:nvPr/>
        </p:nvSpPr>
        <p:spPr>
          <a:xfrm flipV="1">
            <a:off x="676332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12"/>
          <p:cNvSpPr/>
          <p:nvPr/>
        </p:nvSpPr>
        <p:spPr>
          <a:xfrm>
            <a:off x="5940000" y="1122480"/>
            <a:ext cx="30067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/>
              </a:rPr>
              <a:t>Spongebob continues programming</a:t>
            </a:r>
            <a:endParaRPr/>
          </a:p>
        </p:txBody>
      </p:sp>
      <p:sp>
        <p:nvSpPr>
          <p:cNvPr id="383" name="CustomShape 13"/>
          <p:cNvSpPr/>
          <p:nvPr/>
        </p:nvSpPr>
        <p:spPr>
          <a:xfrm>
            <a:off x="4182840" y="5845320"/>
            <a:ext cx="1910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u="sng" strike="noStrike">
                <a:solidFill>
                  <a:srgbClr val="000000"/>
                </a:solidFill>
                <a:latin typeface="Arial"/>
              </a:rPr>
              <a:t>Prince’s Branch</a:t>
            </a:r>
            <a:endParaRPr/>
          </a:p>
        </p:txBody>
      </p:sp>
      <p:pic>
        <p:nvPicPr>
          <p:cNvPr id="384" name="Picture 10"/>
          <p:cNvPicPr/>
          <p:nvPr/>
        </p:nvPicPr>
        <p:blipFill>
          <a:blip r:embed="rId5"/>
          <a:stretch/>
        </p:blipFill>
        <p:spPr>
          <a:xfrm>
            <a:off x="4790160" y="4956480"/>
            <a:ext cx="880560" cy="880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The Group Project – Push vs Pull</a:t>
            </a:r>
            <a:endParaRPr/>
          </a:p>
        </p:txBody>
      </p:sp>
      <p:pic>
        <p:nvPicPr>
          <p:cNvPr id="386" name="Picture 2"/>
          <p:cNvPicPr/>
          <p:nvPr/>
        </p:nvPicPr>
        <p:blipFill>
          <a:blip r:embed="rId3"/>
          <a:stretch/>
        </p:blipFill>
        <p:spPr>
          <a:xfrm>
            <a:off x="287280" y="1154160"/>
            <a:ext cx="1741320" cy="1442160"/>
          </a:xfrm>
          <a:prstGeom prst="rect">
            <a:avLst/>
          </a:prstGeom>
          <a:ln>
            <a:noFill/>
          </a:ln>
        </p:spPr>
      </p:pic>
      <p:pic>
        <p:nvPicPr>
          <p:cNvPr id="387" name="Picture 2"/>
          <p:cNvPicPr/>
          <p:nvPr/>
        </p:nvPicPr>
        <p:blipFill>
          <a:blip r:embed="rId4"/>
          <a:stretch/>
        </p:blipFill>
        <p:spPr>
          <a:xfrm>
            <a:off x="609480" y="4724280"/>
            <a:ext cx="1239120" cy="1586160"/>
          </a:xfrm>
          <a:prstGeom prst="rect">
            <a:avLst/>
          </a:prstGeom>
          <a:ln>
            <a:noFill/>
          </a:ln>
        </p:spPr>
      </p:pic>
      <p:sp>
        <p:nvSpPr>
          <p:cNvPr id="388" name="CustomShape 2"/>
          <p:cNvSpPr/>
          <p:nvPr/>
        </p:nvSpPr>
        <p:spPr>
          <a:xfrm>
            <a:off x="2477520" y="1061640"/>
            <a:ext cx="3210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u="sng" strike="noStrike">
                <a:solidFill>
                  <a:srgbClr val="000000"/>
                </a:solidFill>
                <a:latin typeface="Arial"/>
              </a:rPr>
              <a:t>Main Branch (Spongebob’s)</a:t>
            </a:r>
            <a:endParaRPr/>
          </a:p>
        </p:txBody>
      </p:sp>
      <p:pic>
        <p:nvPicPr>
          <p:cNvPr id="389" name="Picture 10"/>
          <p:cNvPicPr/>
          <p:nvPr/>
        </p:nvPicPr>
        <p:blipFill>
          <a:blip r:embed="rId5"/>
          <a:stretch/>
        </p:blipFill>
        <p:spPr>
          <a:xfrm>
            <a:off x="2475360" y="151236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90" name="Picture 10"/>
          <p:cNvPicPr/>
          <p:nvPr/>
        </p:nvPicPr>
        <p:blipFill>
          <a:blip r:embed="rId5"/>
          <a:stretch/>
        </p:blipFill>
        <p:spPr>
          <a:xfrm>
            <a:off x="3611160" y="15048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91" name="Picture 10"/>
          <p:cNvPicPr/>
          <p:nvPr/>
        </p:nvPicPr>
        <p:blipFill>
          <a:blip r:embed="rId5"/>
          <a:stretch/>
        </p:blipFill>
        <p:spPr>
          <a:xfrm>
            <a:off x="4746600" y="15030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92" name="Picture 10"/>
          <p:cNvPicPr/>
          <p:nvPr/>
        </p:nvPicPr>
        <p:blipFill>
          <a:blip r:embed="rId5"/>
          <a:stretch/>
        </p:blipFill>
        <p:spPr>
          <a:xfrm>
            <a:off x="5882400" y="15030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93" name="Picture 10"/>
          <p:cNvPicPr/>
          <p:nvPr/>
        </p:nvPicPr>
        <p:blipFill>
          <a:blip r:embed="rId5"/>
          <a:stretch/>
        </p:blipFill>
        <p:spPr>
          <a:xfrm>
            <a:off x="7018200" y="1503000"/>
            <a:ext cx="880560" cy="880560"/>
          </a:xfrm>
          <a:prstGeom prst="rect">
            <a:avLst/>
          </a:prstGeom>
          <a:ln>
            <a:noFill/>
          </a:ln>
        </p:spPr>
      </p:pic>
      <p:sp>
        <p:nvSpPr>
          <p:cNvPr id="394" name="CustomShape 3"/>
          <p:cNvSpPr/>
          <p:nvPr/>
        </p:nvSpPr>
        <p:spPr>
          <a:xfrm>
            <a:off x="2695680" y="242280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/>
              </a:rPr>
              <a:t>1</a:t>
            </a:r>
            <a:endParaRPr/>
          </a:p>
        </p:txBody>
      </p:sp>
      <p:sp>
        <p:nvSpPr>
          <p:cNvPr id="395" name="CustomShape 4"/>
          <p:cNvSpPr/>
          <p:nvPr/>
        </p:nvSpPr>
        <p:spPr>
          <a:xfrm>
            <a:off x="3815280" y="241992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/>
              </a:rPr>
              <a:t>2</a:t>
            </a:r>
            <a:endParaRPr/>
          </a:p>
        </p:txBody>
      </p:sp>
      <p:sp>
        <p:nvSpPr>
          <p:cNvPr id="396" name="CustomShape 5"/>
          <p:cNvSpPr/>
          <p:nvPr/>
        </p:nvSpPr>
        <p:spPr>
          <a:xfrm>
            <a:off x="489600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/>
              </a:rPr>
              <a:t>3</a:t>
            </a:r>
            <a:endParaRPr/>
          </a:p>
        </p:txBody>
      </p:sp>
      <p:sp>
        <p:nvSpPr>
          <p:cNvPr id="397" name="CustomShape 6"/>
          <p:cNvSpPr/>
          <p:nvPr/>
        </p:nvSpPr>
        <p:spPr>
          <a:xfrm>
            <a:off x="615132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/>
              </a:rPr>
              <a:t>4</a:t>
            </a:r>
            <a:endParaRPr/>
          </a:p>
        </p:txBody>
      </p:sp>
      <p:sp>
        <p:nvSpPr>
          <p:cNvPr id="398" name="CustomShape 7"/>
          <p:cNvSpPr/>
          <p:nvPr/>
        </p:nvSpPr>
        <p:spPr>
          <a:xfrm>
            <a:off x="726156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/>
              </a:rPr>
              <a:t>5</a:t>
            </a:r>
            <a:endParaRPr/>
          </a:p>
        </p:txBody>
      </p:sp>
      <p:sp>
        <p:nvSpPr>
          <p:cNvPr id="399" name="CustomShape 8"/>
          <p:cNvSpPr/>
          <p:nvPr/>
        </p:nvSpPr>
        <p:spPr>
          <a:xfrm flipV="1">
            <a:off x="335628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9"/>
          <p:cNvSpPr/>
          <p:nvPr/>
        </p:nvSpPr>
        <p:spPr>
          <a:xfrm flipV="1">
            <a:off x="449208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10"/>
          <p:cNvSpPr/>
          <p:nvPr/>
        </p:nvSpPr>
        <p:spPr>
          <a:xfrm flipV="1">
            <a:off x="5630760" y="193572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11"/>
          <p:cNvSpPr/>
          <p:nvPr/>
        </p:nvSpPr>
        <p:spPr>
          <a:xfrm flipV="1">
            <a:off x="676332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12"/>
          <p:cNvSpPr/>
          <p:nvPr/>
        </p:nvSpPr>
        <p:spPr>
          <a:xfrm>
            <a:off x="5940000" y="1122480"/>
            <a:ext cx="30067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/>
              </a:rPr>
              <a:t>Spongebob continues programming</a:t>
            </a:r>
            <a:endParaRPr/>
          </a:p>
        </p:txBody>
      </p:sp>
      <p:sp>
        <p:nvSpPr>
          <p:cNvPr id="404" name="CustomShape 13"/>
          <p:cNvSpPr/>
          <p:nvPr/>
        </p:nvSpPr>
        <p:spPr>
          <a:xfrm>
            <a:off x="4182840" y="5845320"/>
            <a:ext cx="1910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u="sng" strike="noStrike">
                <a:solidFill>
                  <a:srgbClr val="000000"/>
                </a:solidFill>
                <a:latin typeface="Arial"/>
              </a:rPr>
              <a:t>Prince’s Branch</a:t>
            </a:r>
            <a:endParaRPr/>
          </a:p>
        </p:txBody>
      </p:sp>
      <p:pic>
        <p:nvPicPr>
          <p:cNvPr id="405" name="Picture 10"/>
          <p:cNvPicPr/>
          <p:nvPr/>
        </p:nvPicPr>
        <p:blipFill>
          <a:blip r:embed="rId5"/>
          <a:stretch/>
        </p:blipFill>
        <p:spPr>
          <a:xfrm>
            <a:off x="4790160" y="4956480"/>
            <a:ext cx="880560" cy="880560"/>
          </a:xfrm>
          <a:prstGeom prst="rect">
            <a:avLst/>
          </a:prstGeom>
          <a:ln>
            <a:noFill/>
          </a:ln>
        </p:spPr>
      </p:pic>
      <p:sp>
        <p:nvSpPr>
          <p:cNvPr id="406" name="CustomShape 14"/>
          <p:cNvSpPr/>
          <p:nvPr/>
        </p:nvSpPr>
        <p:spPr>
          <a:xfrm>
            <a:off x="5340960" y="3380400"/>
            <a:ext cx="55296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/>
              </a:rPr>
              <a:t>?</a:t>
            </a:r>
            <a:endParaRPr/>
          </a:p>
        </p:txBody>
      </p:sp>
      <p:sp>
        <p:nvSpPr>
          <p:cNvPr id="407" name="CustomShape 15"/>
          <p:cNvSpPr/>
          <p:nvPr/>
        </p:nvSpPr>
        <p:spPr>
          <a:xfrm>
            <a:off x="152280" y="3444840"/>
            <a:ext cx="5039640" cy="115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/>
              </a:rPr>
              <a:t>Because Spongebob controls the “master branch” he must elect to </a:t>
            </a:r>
            <a:r>
              <a:rPr lang="en-US" sz="1400" b="1" u="sng" strike="noStrike">
                <a:solidFill>
                  <a:srgbClr val="000000"/>
                </a:solidFill>
                <a:latin typeface="Arial"/>
              </a:rPr>
              <a:t>pull</a:t>
            </a:r>
            <a:r>
              <a:rPr lang="en-US" sz="1400" strike="noStrike">
                <a:solidFill>
                  <a:srgbClr val="000000"/>
                </a:solidFill>
                <a:latin typeface="Arial"/>
              </a:rPr>
              <a:t> Prince’s Code. All Prince can do is submit a </a:t>
            </a:r>
            <a:r>
              <a:rPr lang="en-US" sz="1400" b="1" strike="noStrike">
                <a:solidFill>
                  <a:srgbClr val="000000"/>
                </a:solidFill>
                <a:latin typeface="Arial"/>
              </a:rPr>
              <a:t>“pull request”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/>
              </a:rPr>
              <a:t>This is the ideal way to maintain code in version control.</a:t>
            </a:r>
            <a:endParaRPr/>
          </a:p>
        </p:txBody>
      </p:sp>
      <p:sp>
        <p:nvSpPr>
          <p:cNvPr id="408" name="CustomShape 16"/>
          <p:cNvSpPr/>
          <p:nvPr/>
        </p:nvSpPr>
        <p:spPr>
          <a:xfrm>
            <a:off x="221040" y="3107880"/>
            <a:ext cx="4807800" cy="303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/>
              </a:rPr>
              <a:t>Ideal Approach – Using Pull Requests</a:t>
            </a:r>
            <a:endParaRPr/>
          </a:p>
        </p:txBody>
      </p:sp>
      <p:sp>
        <p:nvSpPr>
          <p:cNvPr id="409" name="CustomShape 17"/>
          <p:cNvSpPr/>
          <p:nvPr/>
        </p:nvSpPr>
        <p:spPr>
          <a:xfrm rot="5400000" flipH="1" flipV="1">
            <a:off x="3964680" y="3663720"/>
            <a:ext cx="2572560" cy="11880"/>
          </a:xfrm>
          <a:prstGeom prst="curvedConnector3">
            <a:avLst>
              <a:gd name="adj1" fmla="val 50000"/>
            </a:avLst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1"/>
          <p:cNvSpPr/>
          <p:nvPr/>
        </p:nvSpPr>
        <p:spPr>
          <a:xfrm>
            <a:off x="304920" y="97920"/>
            <a:ext cx="6095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General Steps for Git Pull Requests</a:t>
            </a:r>
            <a:endParaRPr/>
          </a:p>
        </p:txBody>
      </p:sp>
      <p:sp>
        <p:nvSpPr>
          <p:cNvPr id="411" name="CustomShape 2"/>
          <p:cNvSpPr/>
          <p:nvPr/>
        </p:nvSpPr>
        <p:spPr>
          <a:xfrm>
            <a:off x="409320" y="783720"/>
            <a:ext cx="8610120" cy="561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000" strike="noStrike">
                <a:solidFill>
                  <a:srgbClr val="000000"/>
                </a:solidFill>
                <a:latin typeface="Arial"/>
              </a:rPr>
              <a:t>Create a new branch of on your local computer 
	</a:t>
            </a:r>
            <a:r>
              <a:rPr lang="en-US" sz="1700" i="1" strike="noStrike">
                <a:solidFill>
                  <a:srgbClr val="000000"/>
                </a:solidFill>
                <a:latin typeface="Arial"/>
              </a:rPr>
              <a:t>git branch &lt;BRANCH NAME&gt;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000" strike="noStrike">
                <a:solidFill>
                  <a:srgbClr val="000000"/>
                </a:solidFill>
                <a:latin typeface="Arial"/>
              </a:rPr>
              <a:t>Checkout that branch (locally) on your machine
	</a:t>
            </a:r>
            <a:r>
              <a:rPr lang="en-US" sz="1700" i="1" strike="noStrike">
                <a:solidFill>
                  <a:srgbClr val="000000"/>
                </a:solidFill>
                <a:latin typeface="Arial"/>
              </a:rPr>
              <a:t>git checkout &lt;BRANCH NAME&gt;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000" strike="noStrike">
                <a:solidFill>
                  <a:srgbClr val="000000"/>
                </a:solidFill>
                <a:latin typeface="Arial"/>
              </a:rPr>
              <a:t>Add / Commit your changes (will automatically save to this branch)
	</a:t>
            </a:r>
            <a:r>
              <a:rPr lang="en-US" sz="1700" i="1" strike="noStrike">
                <a:solidFill>
                  <a:srgbClr val="000000"/>
                </a:solidFill>
                <a:latin typeface="Arial"/>
              </a:rPr>
              <a:t>git add –A
	git commit –m “Comment”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000" strike="noStrike">
                <a:solidFill>
                  <a:srgbClr val="000000"/>
                </a:solidFill>
                <a:latin typeface="Arial"/>
              </a:rPr>
              <a:t>Push your branch to GitHub</a:t>
            </a:r>
            <a:endParaRPr/>
          </a:p>
          <a:p>
            <a:pPr>
              <a:lnSpc>
                <a:spcPct val="100000"/>
              </a:lnSpc>
            </a:pPr>
            <a:r>
              <a:rPr lang="en-US" sz="1700" strike="noStrike">
                <a:solidFill>
                  <a:srgbClr val="000000"/>
                </a:solidFill>
                <a:latin typeface="Arial"/>
              </a:rPr>
              <a:t>	</a:t>
            </a:r>
            <a:r>
              <a:rPr lang="en-US" sz="1700" i="1" strike="noStrike">
                <a:solidFill>
                  <a:srgbClr val="000000"/>
                </a:solidFill>
                <a:latin typeface="Arial"/>
              </a:rPr>
              <a:t>git push origin &lt;BRANCH NAME&gt;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000" strike="noStrike">
                <a:solidFill>
                  <a:srgbClr val="000000"/>
                </a:solidFill>
                <a:latin typeface="Arial"/>
              </a:rPr>
              <a:t>Submit a Pull Request on GitHub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000" strike="noStrike">
                <a:solidFill>
                  <a:srgbClr val="000000"/>
                </a:solidFill>
                <a:latin typeface="Arial"/>
              </a:rPr>
              <a:t>Other user must accept these changes on GitHub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700" i="1" strike="noStrike">
                <a:solidFill>
                  <a:srgbClr val="000000"/>
                </a:solidFill>
                <a:latin typeface="Arial"/>
              </a:rPr>
              <a:t>	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700" strike="noStrike">
                <a:solidFill>
                  <a:srgbClr val="000000"/>
                </a:solidFill>
                <a:latin typeface="Arial"/>
              </a:rPr>
              <a:t>
	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413" name="CustomShape 2"/>
          <p:cNvSpPr/>
          <p:nvPr/>
        </p:nvSpPr>
        <p:spPr>
          <a:xfrm>
            <a:off x="304920" y="259092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>
                <a:solidFill>
                  <a:srgbClr val="000000"/>
                </a:solidFill>
                <a:latin typeface="Arial"/>
                <a:ea typeface="Roboto"/>
              </a:rPr>
              <a:t>Git Pull Request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2"/>
          <p:cNvSpPr/>
          <p:nvPr/>
        </p:nvSpPr>
        <p:spPr>
          <a:xfrm>
            <a:off x="304920" y="914400"/>
            <a:ext cx="8686440" cy="447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  <a:ea typeface="Roboto"/>
              </a:rPr>
              <a:t>Assignment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Time to take your newfound collaborative git skills to the real-world. Find a partner and follow the steps sent via slack to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Share each other’s code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Make modifications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Submit a Pull Request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Accept the Pull Changes</a:t>
            </a:r>
            <a:endParaRPr/>
          </a:p>
        </p:txBody>
      </p:sp>
      <p:sp>
        <p:nvSpPr>
          <p:cNvPr id="416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Follow our Guide!</a:t>
            </a:r>
            <a:endParaRPr/>
          </a:p>
        </p:txBody>
      </p:sp>
      <p:pic>
        <p:nvPicPr>
          <p:cNvPr id="418" name="Picture 2"/>
          <p:cNvPicPr/>
          <p:nvPr/>
        </p:nvPicPr>
        <p:blipFill>
          <a:blip r:embed="rId2"/>
          <a:stretch/>
        </p:blipFill>
        <p:spPr>
          <a:xfrm>
            <a:off x="304920" y="838080"/>
            <a:ext cx="3805920" cy="5060880"/>
          </a:xfrm>
          <a:prstGeom prst="rect">
            <a:avLst/>
          </a:prstGeom>
          <a:ln>
            <a:noFill/>
          </a:ln>
        </p:spPr>
      </p:pic>
      <p:sp>
        <p:nvSpPr>
          <p:cNvPr id="419" name="CustomShape 2"/>
          <p:cNvSpPr/>
          <p:nvPr/>
        </p:nvSpPr>
        <p:spPr>
          <a:xfrm>
            <a:off x="4343400" y="2819520"/>
            <a:ext cx="4676040" cy="89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000" b="1" strike="noStrike">
                <a:solidFill>
                  <a:srgbClr val="000000"/>
                </a:solidFill>
                <a:latin typeface="Arial"/>
              </a:rPr>
              <a:t>Step-by-step guide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000" b="1" strike="noStrike">
                <a:solidFill>
                  <a:srgbClr val="000000"/>
                </a:solidFill>
                <a:latin typeface="Arial"/>
              </a:rPr>
              <a:t>on creating Git Pull Requests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Don’t Worry!</a:t>
            </a:r>
            <a:endParaRPr/>
          </a:p>
        </p:txBody>
      </p:sp>
      <p:sp>
        <p:nvSpPr>
          <p:cNvPr id="421" name="CustomShape 2"/>
          <p:cNvSpPr/>
          <p:nvPr/>
        </p:nvSpPr>
        <p:spPr>
          <a:xfrm>
            <a:off x="304920" y="205740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1" i="1" strike="noStrike">
                <a:solidFill>
                  <a:srgbClr val="000000"/>
                </a:solidFill>
                <a:latin typeface="Arial"/>
                <a:ea typeface="Roboto"/>
              </a:rPr>
              <a:t>We’ll be coming back to this.</a:t>
            </a:r>
            <a:endParaRPr/>
          </a:p>
        </p:txBody>
      </p:sp>
      <p:sp>
        <p:nvSpPr>
          <p:cNvPr id="422" name="CustomShape 3"/>
          <p:cNvSpPr/>
          <p:nvPr/>
        </p:nvSpPr>
        <p:spPr>
          <a:xfrm>
            <a:off x="287280" y="3124080"/>
            <a:ext cx="8534160" cy="68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i="1" strike="noStrike">
                <a:solidFill>
                  <a:srgbClr val="000000"/>
                </a:solidFill>
                <a:latin typeface="Arial"/>
                <a:ea typeface="Roboto"/>
              </a:rPr>
              <a:t>You won’t need this fully until Week 8.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Practice At Home</a:t>
            </a:r>
            <a:endParaRPr/>
          </a:p>
        </p:txBody>
      </p:sp>
      <p:sp>
        <p:nvSpPr>
          <p:cNvPr id="424" name="CustomShape 2"/>
          <p:cNvSpPr/>
          <p:nvPr/>
        </p:nvSpPr>
        <p:spPr>
          <a:xfrm>
            <a:off x="304920" y="205740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1" i="1" strike="noStrike">
                <a:solidFill>
                  <a:srgbClr val="000000"/>
                </a:solidFill>
                <a:latin typeface="Arial"/>
                <a:ea typeface="Roboto"/>
              </a:rPr>
              <a:t>But practice when you can!</a:t>
            </a:r>
            <a:endParaRPr/>
          </a:p>
        </p:txBody>
      </p:sp>
      <p:sp>
        <p:nvSpPr>
          <p:cNvPr id="425" name="CustomShape 3"/>
          <p:cNvSpPr/>
          <p:nvPr/>
        </p:nvSpPr>
        <p:spPr>
          <a:xfrm>
            <a:off x="287280" y="3124080"/>
            <a:ext cx="8534160" cy="68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i="1" strike="noStrike">
                <a:solidFill>
                  <a:srgbClr val="000000"/>
                </a:solidFill>
                <a:latin typeface="Arial"/>
                <a:ea typeface="Roboto"/>
              </a:rPr>
              <a:t>You don’t need a partner to submit pull requests!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304920" y="762120"/>
            <a:ext cx="8740440" cy="556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 smtClean="0">
                <a:solidFill>
                  <a:srgbClr val="000000"/>
                </a:solidFill>
                <a:latin typeface="Arial"/>
              </a:rPr>
              <a:t> Office 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Hours: </a:t>
            </a:r>
            <a:endParaRPr lang="en-US" sz="2200" strike="noStrike" dirty="0" smtClean="0">
              <a:solidFill>
                <a:srgbClr val="000000"/>
              </a:solidFill>
              <a:latin typeface="Arial"/>
            </a:endParaRPr>
          </a:p>
          <a:p>
            <a:pPr lvl="1"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b="1" strike="noStrike" dirty="0" smtClean="0">
                <a:solidFill>
                  <a:srgbClr val="000000"/>
                </a:solidFill>
                <a:latin typeface="Arial"/>
              </a:rPr>
              <a:t>45 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minutes before class, 30 minutes </a:t>
            </a:r>
            <a:r>
              <a:rPr lang="en-US" sz="2000" b="1" strike="noStrike" dirty="0" smtClean="0">
                <a:solidFill>
                  <a:srgbClr val="000000"/>
                </a:solidFill>
                <a:latin typeface="Arial"/>
              </a:rPr>
              <a:t>after</a:t>
            </a:r>
            <a:endParaRPr sz="2000" b="1"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 smtClean="0">
                <a:solidFill>
                  <a:srgbClr val="000000"/>
                </a:solidFill>
                <a:latin typeface="Arial"/>
              </a:rPr>
              <a:t> Review </a:t>
            </a:r>
            <a:r>
              <a:rPr lang="en-US" sz="2200" dirty="0" smtClean="0">
                <a:solidFill>
                  <a:srgbClr val="000000"/>
                </a:solidFill>
                <a:latin typeface="Arial"/>
              </a:rPr>
              <a:t>i</a:t>
            </a:r>
            <a:r>
              <a:rPr lang="en-US" sz="2200" strike="noStrike" dirty="0" smtClean="0">
                <a:solidFill>
                  <a:srgbClr val="000000"/>
                </a:solidFill>
                <a:latin typeface="Arial"/>
              </a:rPr>
              <a:t>n-class material (exercises 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and </a:t>
            </a:r>
            <a:r>
              <a:rPr lang="en-US" sz="2200" strike="noStrike" dirty="0" smtClean="0">
                <a:solidFill>
                  <a:srgbClr val="000000"/>
                </a:solidFill>
                <a:latin typeface="Arial"/>
              </a:rPr>
              <a:t>slides)</a:t>
            </a:r>
          </a:p>
          <a:p>
            <a:pPr lvl="1">
              <a:buFont typeface="Arial"/>
              <a:buChar char="•"/>
            </a:pPr>
            <a:r>
              <a:rPr lang="en-US" sz="2000" b="1" dirty="0" smtClean="0">
                <a:solidFill>
                  <a:srgbClr val="000000"/>
                </a:solidFill>
                <a:latin typeface="Arial"/>
              </a:rPr>
              <a:t> Available on </a:t>
            </a:r>
            <a:r>
              <a:rPr lang="en-US" sz="2000" b="1" dirty="0" err="1" smtClean="0">
                <a:solidFill>
                  <a:srgbClr val="000000"/>
                </a:solidFill>
                <a:latin typeface="Arial"/>
              </a:rPr>
              <a:t>Gitlab</a:t>
            </a:r>
            <a:endParaRPr lang="en-US" sz="2000" b="1" strike="noStrike" dirty="0" smtClean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lang="en-US" sz="2200" strike="noStrike" dirty="0" smtClean="0">
              <a:solidFill>
                <a:srgbClr val="000000"/>
              </a:solidFill>
              <a:latin typeface="Arial"/>
            </a:endParaRPr>
          </a:p>
          <a:p>
            <a:pPr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200" dirty="0" smtClean="0">
                <a:solidFill>
                  <a:srgbClr val="000000"/>
                </a:solidFill>
                <a:latin typeface="Arial"/>
              </a:rPr>
              <a:t>Important: Before every class, </a:t>
            </a:r>
            <a:r>
              <a:rPr lang="en-US" sz="2200" u="sng" dirty="0" smtClean="0">
                <a:solidFill>
                  <a:srgbClr val="000000"/>
                </a:solidFill>
                <a:latin typeface="Arial"/>
              </a:rPr>
              <a:t>do a pull from </a:t>
            </a:r>
            <a:r>
              <a:rPr lang="en-US" sz="2200" u="sng" strike="noStrike" dirty="0" err="1" smtClean="0">
                <a:solidFill>
                  <a:srgbClr val="000000"/>
                </a:solidFill>
                <a:latin typeface="Arial"/>
              </a:rPr>
              <a:t>Gitlab</a:t>
            </a:r>
            <a:endParaRPr sz="2200" u="sng"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 smtClean="0">
                <a:solidFill>
                  <a:srgbClr val="000000"/>
                </a:solidFill>
                <a:latin typeface="Arial"/>
              </a:rPr>
              <a:t> Re-Watch 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Class Videos</a:t>
            </a:r>
            <a:r>
              <a:rPr lang="en-US" sz="2200" strike="noStrike" dirty="0" smtClean="0">
                <a:solidFill>
                  <a:srgbClr val="000000"/>
                </a:solidFill>
                <a:latin typeface="Arial"/>
              </a:rPr>
              <a:t>:</a:t>
            </a:r>
          </a:p>
          <a:p>
            <a:pPr marL="741363" lvl="1" indent="-284163">
              <a:buFont typeface="Arial"/>
              <a:buChar char="•"/>
            </a:pPr>
            <a:r>
              <a:rPr lang="en-US" b="1" dirty="0" smtClean="0">
                <a:solidFill>
                  <a:srgbClr val="000000"/>
                </a:solidFill>
                <a:latin typeface="Arial"/>
              </a:rPr>
              <a:t>Andre</a:t>
            </a:r>
            <a:endParaRPr dirty="0"/>
          </a:p>
          <a:p>
            <a:pPr marL="457200">
              <a:lnSpc>
                <a:spcPct val="100000"/>
              </a:lnSpc>
            </a:pPr>
            <a:r>
              <a:rPr lang="en-US" dirty="0" smtClean="0">
                <a:solidFill>
                  <a:srgbClr val="000000"/>
                </a:solidFill>
                <a:hlinkClick r:id="rId2"/>
              </a:rPr>
              <a:t>https</a:t>
            </a:r>
            <a:r>
              <a:rPr lang="en-US" dirty="0">
                <a:solidFill>
                  <a:srgbClr val="000000"/>
                </a:solidFill>
                <a:hlinkClick r:id="rId2"/>
              </a:rPr>
              <a:t>://codingbootcamp.hosted.panopto.com/Panopto/Pages/Sessions/List.aspx#folderID=%22300e5b55-53fe-41e7-8af2-f7d6a8422f30%22&amp;folderSets=%</a:t>
            </a:r>
            <a:r>
              <a:rPr lang="en-US" dirty="0" smtClean="0">
                <a:solidFill>
                  <a:srgbClr val="000000"/>
                </a:solidFill>
                <a:hlinkClick r:id="rId2"/>
              </a:rPr>
              <a:t>22all%22</a:t>
            </a:r>
            <a:endParaRPr lang="en-US" dirty="0" smtClean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endParaRPr dirty="0"/>
          </a:p>
          <a:p>
            <a:pPr marL="7429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 smtClean="0"/>
              <a:t>Mark</a:t>
            </a:r>
            <a:endParaRPr b="1" dirty="0"/>
          </a:p>
          <a:p>
            <a:pPr marL="457200">
              <a:lnSpc>
                <a:spcPct val="100000"/>
              </a:lnSpc>
            </a:pP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://codingbootcamp.hosted.panopto.com/Panopto/Pages/Sessions/List.aspx#folderID=%22a861b8a7-d36b-4db4-8f51-6c644260cee1%22&amp;folderSets=%</a:t>
            </a:r>
            <a:r>
              <a:rPr lang="en-US" dirty="0" smtClean="0">
                <a:hlinkClick r:id="rId3"/>
              </a:rPr>
              <a:t>22all%22</a:t>
            </a:r>
            <a:endParaRPr lang="en-US" dirty="0" smtClean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42" name="CustomShape 2"/>
          <p:cNvSpPr/>
          <p:nvPr/>
        </p:nvSpPr>
        <p:spPr>
          <a:xfrm>
            <a:off x="304920" y="97920"/>
            <a:ext cx="55623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Office Hours + Additional Help 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Recapping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304920" y="97920"/>
            <a:ext cx="40762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Recap</a:t>
            </a:r>
            <a:endParaRPr/>
          </a:p>
        </p:txBody>
      </p:sp>
      <p:sp>
        <p:nvSpPr>
          <p:cNvPr id="145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In just one whirlwind week we’ve covered: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 smtClean="0">
                <a:solidFill>
                  <a:srgbClr val="000000"/>
                </a:solidFill>
                <a:latin typeface="Arial"/>
              </a:rPr>
              <a:t> Full-Stack 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Development Conceptually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 smtClean="0">
                <a:solidFill>
                  <a:srgbClr val="000000"/>
                </a:solidFill>
                <a:latin typeface="Arial"/>
              </a:rPr>
              <a:t> Terminal 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/ </a:t>
            </a:r>
            <a:r>
              <a:rPr lang="en-US" sz="2200" strike="noStrike" dirty="0" err="1">
                <a:solidFill>
                  <a:srgbClr val="000000"/>
                </a:solidFill>
                <a:latin typeface="Arial"/>
              </a:rPr>
              <a:t>Git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Bash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 smtClean="0">
                <a:solidFill>
                  <a:srgbClr val="000000"/>
                </a:solidFill>
                <a:latin typeface="Arial"/>
              </a:rPr>
              <a:t> HTML 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Syntax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200" strike="noStrike" dirty="0" err="1" smtClean="0">
                <a:solidFill>
                  <a:srgbClr val="000000"/>
                </a:solidFill>
                <a:latin typeface="Arial"/>
              </a:rPr>
              <a:t>Git</a:t>
            </a:r>
            <a:r>
              <a:rPr lang="en-US" sz="2200" strike="noStrike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Concepts and Commands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 smtClean="0">
                <a:solidFill>
                  <a:srgbClr val="000000"/>
                </a:solidFill>
                <a:latin typeface="Arial"/>
              </a:rPr>
              <a:t> CSS 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Purpose, Syntax, and Styles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 smtClean="0">
                <a:solidFill>
                  <a:srgbClr val="000000"/>
                </a:solidFill>
                <a:latin typeface="Arial"/>
              </a:rPr>
              <a:t> Floating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 smtClean="0">
                <a:solidFill>
                  <a:srgbClr val="000000"/>
                </a:solidFill>
                <a:latin typeface="Arial"/>
              </a:rPr>
              <a:t> Positioning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 smtClean="0">
                <a:solidFill>
                  <a:srgbClr val="000000"/>
                </a:solidFill>
                <a:latin typeface="Arial"/>
              </a:rPr>
              <a:t> Box 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Model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 smtClean="0">
                <a:solidFill>
                  <a:srgbClr val="000000"/>
                </a:solidFill>
                <a:latin typeface="Arial"/>
              </a:rPr>
              <a:t> Chrome Dev 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Tools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How to </a:t>
            </a:r>
            <a:r>
              <a:rPr lang="en-US" sz="2200" b="1" u="sng" strike="noStrike" dirty="0" smtClean="0">
                <a:solidFill>
                  <a:srgbClr val="000000"/>
                </a:solidFill>
                <a:latin typeface="Arial"/>
              </a:rPr>
              <a:t>Learn </a:t>
            </a: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on Your </a:t>
            </a:r>
            <a:r>
              <a:rPr lang="en-US" sz="2200" b="1" u="sng" strike="noStrike" dirty="0" smtClean="0">
                <a:solidFill>
                  <a:srgbClr val="000000"/>
                </a:solidFill>
                <a:latin typeface="Arial"/>
              </a:rPr>
              <a:t>Own</a:t>
            </a: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!!</a:t>
            </a:r>
            <a:endParaRPr dirty="0"/>
          </a:p>
        </p:txBody>
      </p:sp>
      <p:pic>
        <p:nvPicPr>
          <p:cNvPr id="146" name="Picture 2"/>
          <p:cNvPicPr/>
          <p:nvPr/>
        </p:nvPicPr>
        <p:blipFill>
          <a:blip r:embed="rId2"/>
          <a:srcRect b="4166"/>
          <a:stretch/>
        </p:blipFill>
        <p:spPr>
          <a:xfrm>
            <a:off x="5257800" y="2568240"/>
            <a:ext cx="3885840" cy="37238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1517</TotalTime>
  <Words>1852</Words>
  <Application>Microsoft Office PowerPoint</Application>
  <PresentationFormat>On-screen Show (4:3)</PresentationFormat>
  <Paragraphs>379</Paragraphs>
  <Slides>67</Slides>
  <Notes>35</Notes>
  <HiddenSlides>14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67</vt:i4>
      </vt:variant>
    </vt:vector>
  </HeadingPairs>
  <TitlesOfParts>
    <vt:vector size="77" baseType="lpstr">
      <vt:lpstr>Arial</vt:lpstr>
      <vt:lpstr>Calibri</vt:lpstr>
      <vt:lpstr>Calibri Light</vt:lpstr>
      <vt:lpstr>DejaVu Sans</vt:lpstr>
      <vt:lpstr>Roboto</vt:lpstr>
      <vt:lpstr>StarSymbol</vt:lpstr>
      <vt:lpstr>Times New Roman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asselin</cp:lastModifiedBy>
  <cp:revision>1488</cp:revision>
  <cp:lastPrinted>2016-01-30T16:23:56Z</cp:lastPrinted>
  <dcterms:created xsi:type="dcterms:W3CDTF">2015-01-20T17:19:00Z</dcterms:created>
  <dcterms:modified xsi:type="dcterms:W3CDTF">2017-06-19T20:49:35Z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14</vt:i4>
  </property>
  <property fmtid="{D5CDD505-2E9C-101B-9397-08002B2CF9AE}" pid="4" name="HyperlinksChanged">
    <vt:bool>true</vt:bool>
  </property>
  <property fmtid="{D5CDD505-2E9C-101B-9397-08002B2CF9AE}" pid="5" name="LinksUpToDate">
    <vt:bool>true</vt:bool>
  </property>
  <property fmtid="{D5CDD505-2E9C-101B-9397-08002B2CF9AE}" pid="6" name="MMClips">
    <vt:i4>0</vt:i4>
  </property>
  <property fmtid="{D5CDD505-2E9C-101B-9397-08002B2CF9AE}" pid="7" name="Notes">
    <vt:i4>35</vt:i4>
  </property>
  <property fmtid="{D5CDD505-2E9C-101B-9397-08002B2CF9AE}" pid="8" name="PresentationFormat">
    <vt:lpwstr>On-screen Show (4:3)</vt:lpwstr>
  </property>
  <property fmtid="{D5CDD505-2E9C-101B-9397-08002B2CF9AE}" pid="9" name="ScaleCrop">
    <vt:bool>true</vt:bool>
  </property>
  <property fmtid="{D5CDD505-2E9C-101B-9397-08002B2CF9AE}" pid="10" name="ShareDoc">
    <vt:bool>true</vt:bool>
  </property>
  <property fmtid="{D5CDD505-2E9C-101B-9397-08002B2CF9AE}" pid="11" name="Slides">
    <vt:i4>66</vt:i4>
  </property>
</Properties>
</file>